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69" r:id="rId3"/>
    <p:sldId id="259" r:id="rId4"/>
    <p:sldId id="257" r:id="rId5"/>
    <p:sldId id="272" r:id="rId6"/>
    <p:sldId id="273" r:id="rId7"/>
    <p:sldId id="275" r:id="rId8"/>
    <p:sldId id="276" r:id="rId9"/>
    <p:sldId id="277" r:id="rId10"/>
    <p:sldId id="280" r:id="rId11"/>
    <p:sldId id="300" r:id="rId12"/>
    <p:sldId id="287" r:id="rId13"/>
    <p:sldId id="288" r:id="rId14"/>
    <p:sldId id="302" r:id="rId15"/>
    <p:sldId id="303" r:id="rId16"/>
    <p:sldId id="304" r:id="rId17"/>
    <p:sldId id="291" r:id="rId18"/>
    <p:sldId id="292" r:id="rId19"/>
    <p:sldId id="293" r:id="rId20"/>
    <p:sldId id="294" r:id="rId21"/>
    <p:sldId id="295" r:id="rId22"/>
    <p:sldId id="296" r:id="rId23"/>
    <p:sldId id="297" r:id="rId24"/>
    <p:sldId id="298" r:id="rId25"/>
    <p:sldId id="299" r:id="rId26"/>
    <p:sldId id="281" r:id="rId27"/>
    <p:sldId id="282" r:id="rId28"/>
    <p:sldId id="271" r:id="rId29"/>
    <p:sldId id="258" r:id="rId30"/>
    <p:sldId id="260" r:id="rId31"/>
    <p:sldId id="308" r:id="rId32"/>
    <p:sldId id="318" r:id="rId33"/>
    <p:sldId id="267" r:id="rId34"/>
    <p:sldId id="290" r:id="rId35"/>
    <p:sldId id="314" r:id="rId36"/>
    <p:sldId id="315" r:id="rId37"/>
    <p:sldId id="316" r:id="rId38"/>
    <p:sldId id="317" r:id="rId39"/>
    <p:sldId id="265" r:id="rId40"/>
    <p:sldId id="261" r:id="rId41"/>
    <p:sldId id="309" r:id="rId42"/>
    <p:sldId id="310" r:id="rId43"/>
    <p:sldId id="311" r:id="rId44"/>
    <p:sldId id="312" r:id="rId45"/>
    <p:sldId id="313" r:id="rId46"/>
    <p:sldId id="283" r:id="rId47"/>
    <p:sldId id="285" r:id="rId48"/>
    <p:sldId id="264" r:id="rId49"/>
    <p:sldId id="284" r:id="rId50"/>
    <p:sldId id="270" r:id="rId51"/>
    <p:sldId id="268" r:id="rId5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E"/>
    <a:srgbClr val="CBA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l-GR"/>
              <a:t>Στυλ κύριου τίτλου</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a:xfrm>
            <a:off x="5332412" y="5883275"/>
            <a:ext cx="4324044" cy="365125"/>
          </a:xfrm>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242286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D6F05F3-54CE-40E0-8379-BEBE281E27F4}" type="datetimeFigureOut">
              <a:rPr lang="el-GR" smtClean="0"/>
              <a:t>8/4/2020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209293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336076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241067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271917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252812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3907182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276437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10030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951856" y="5867131"/>
            <a:ext cx="551167" cy="365125"/>
          </a:xfrm>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138741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DD6F05F3-54CE-40E0-8379-BEBE281E27F4}" type="datetimeFigureOut">
              <a:rPr lang="el-GR" smtClean="0"/>
              <a:t>8/4/2020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190654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l-GR"/>
              <a:t>Στυλ κύριου τίτλου</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DD6F05F3-54CE-40E0-8379-BEBE281E27F4}" type="datetimeFigureOut">
              <a:rPr lang="el-GR" smtClean="0"/>
              <a:t>8/4/2020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336179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DD6F05F3-54CE-40E0-8379-BEBE281E27F4}" type="datetimeFigureOut">
              <a:rPr lang="el-GR" smtClean="0"/>
              <a:t>8/4/2020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393443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DD6F05F3-54CE-40E0-8379-BEBE281E27F4}" type="datetimeFigureOut">
              <a:rPr lang="el-GR" smtClean="0"/>
              <a:t>8/4/2020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125658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F05F3-54CE-40E0-8379-BEBE281E27F4}" type="datetimeFigureOut">
              <a:rPr lang="el-GR" smtClean="0"/>
              <a:t>8/4/2020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78706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D6F05F3-54CE-40E0-8379-BEBE281E27F4}" type="datetimeFigureOut">
              <a:rPr lang="el-GR" smtClean="0"/>
              <a:t>8/4/2020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6152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DD6F05F3-54CE-40E0-8379-BEBE281E27F4}" type="datetimeFigureOut">
              <a:rPr lang="el-GR" smtClean="0"/>
              <a:t>8/4/2020</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DB3C1-63EE-46A3-B97E-383AB338F7CB}" type="slidenum">
              <a:rPr lang="el-GR" smtClean="0"/>
              <a:t>‹#›</a:t>
            </a:fld>
            <a:endParaRPr lang="el-GR"/>
          </a:p>
        </p:txBody>
      </p:sp>
    </p:spTree>
    <p:extLst>
      <p:ext uri="{BB962C8B-B14F-4D97-AF65-F5344CB8AC3E}">
        <p14:creationId xmlns:p14="http://schemas.microsoft.com/office/powerpoint/2010/main" val="158789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6F05F3-54CE-40E0-8379-BEBE281E27F4}" type="datetimeFigureOut">
              <a:rPr lang="el-GR" smtClean="0"/>
              <a:t>8/4/2020</a:t>
            </a:fld>
            <a:endParaRPr lang="el-G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1DB3C1-63EE-46A3-B97E-383AB338F7CB}" type="slidenum">
              <a:rPr lang="el-GR" smtClean="0"/>
              <a:t>‹#›</a:t>
            </a:fld>
            <a:endParaRPr lang="el-GR"/>
          </a:p>
        </p:txBody>
      </p:sp>
    </p:spTree>
    <p:extLst>
      <p:ext uri="{BB962C8B-B14F-4D97-AF65-F5344CB8AC3E}">
        <p14:creationId xmlns:p14="http://schemas.microsoft.com/office/powerpoint/2010/main" val="4919245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cs.openeclass.org/el:teach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njD47-JpscE" TargetMode="External"/><Relationship Id="rId3" Type="http://schemas.openxmlformats.org/officeDocument/2006/relationships/hyperlink" Target="https://www.youtube.com/watch?v=hNqjsq9_YLs" TargetMode="External"/><Relationship Id="rId7" Type="http://schemas.openxmlformats.org/officeDocument/2006/relationships/hyperlink" Target="https://www.youtube.com/watch?v=TQW53F2aI_8"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youtube.com/watch?v=15OfsVWUGUM" TargetMode="External"/><Relationship Id="rId5" Type="http://schemas.openxmlformats.org/officeDocument/2006/relationships/hyperlink" Target="https://www.youtube.com/watch?v=iuxhGuinp4I" TargetMode="External"/><Relationship Id="rId4" Type="http://schemas.openxmlformats.org/officeDocument/2006/relationships/hyperlink" Target="https://blogs.e-me.edu.gr/hive-emeblog/2020/04/02/e-me-%CE%BF%CE%B4%CE%B7%CE%B3%CE%AF%CE%B5%CF%82-%CE%B3%CE%B9%CE%B1-%CE%B5%CE%BA%CF%80%CE%B1%CE%B9%CE%B4%CE%B5%CF%85%CF%84%CE%B9%CE%BA%CE%BF%CF%8D%CF%82-%CE%BA%CE%B1%CE%B9-%CE%BC%CE%B1%CE%B8%CE%B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reek-language.gr/greekLang/ancient_greek/education/workshop/exercise/index.html" TargetMode="External"/><Relationship Id="rId2" Type="http://schemas.openxmlformats.org/officeDocument/2006/relationships/hyperlink" Target="http://www.greek-language.gr/greekLang/ancient_greek/tools/corpora/anthology/contents.html" TargetMode="External"/><Relationship Id="rId1" Type="http://schemas.openxmlformats.org/officeDocument/2006/relationships/slideLayout" Target="../slideLayouts/slideLayout2.xml"/><Relationship Id="rId4" Type="http://schemas.openxmlformats.org/officeDocument/2006/relationships/hyperlink" Target="http://www.greek-language.gr/greekLang/modern_greek/tools/lexica/triantafyllides/index.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mZuKLuI_Z3Q" TargetMode="External"/><Relationship Id="rId2" Type="http://schemas.openxmlformats.org/officeDocument/2006/relationships/hyperlink" Target="https://www.youtube.com/watch?v=M0IG0Zu25j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uropass.cedefop.europa.eu/htm/index.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roteas.greek-language.gr/index.html" TargetMode="External"/><Relationship Id="rId2" Type="http://schemas.openxmlformats.org/officeDocument/2006/relationships/hyperlink" Target="http://www.greek-language.gr/digitalResources/" TargetMode="External"/><Relationship Id="rId1" Type="http://schemas.openxmlformats.org/officeDocument/2006/relationships/slideLayout" Target="../slideLayouts/slideLayout2.xml"/><Relationship Id="rId5" Type="http://schemas.openxmlformats.org/officeDocument/2006/relationships/hyperlink" Target="http://photodentro.edu.gr/aggregator/" TargetMode="External"/><Relationship Id="rId4" Type="http://schemas.openxmlformats.org/officeDocument/2006/relationships/hyperlink" Target="http://aesop.iep.edu.gr/senar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books4greeks.gr/tag/audiobook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books4greeks.gr/tag/audiobooks"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hyperlink" Target="https://poreiatheatre.com/blog/article/342/dwrean-19-parastaseis-apo-arxeio-toy8eatroy-diaforetikh-parastash-ka8e-hmera/" TargetMode="External"/><Relationship Id="rId2" Type="http://schemas.openxmlformats.org/officeDocument/2006/relationships/hyperlink" Target="http://www.nt-archive.g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93hLKZlceVk&amp;feature=emb_title" TargetMode="External"/><Relationship Id="rId2" Type="http://schemas.openxmlformats.org/officeDocument/2006/relationships/hyperlink" Target="https://www.youtube.com/watch?v=pmeO4pdfeuo" TargetMode="External"/><Relationship Id="rId1" Type="http://schemas.openxmlformats.org/officeDocument/2006/relationships/slideLayout" Target="../slideLayouts/slideLayout2.xml"/><Relationship Id="rId4" Type="http://schemas.openxmlformats.org/officeDocument/2006/relationships/hyperlink" Target="https://www.youtube.com/watch?v=cPPw7UxH7_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elia.org.gr/" TargetMode="External"/><Relationship Id="rId2" Type="http://schemas.openxmlformats.org/officeDocument/2006/relationships/hyperlink" Target="http://oralhistorygroups.gr/links/" TargetMode="External"/><Relationship Id="rId1" Type="http://schemas.openxmlformats.org/officeDocument/2006/relationships/slideLayout" Target="../slideLayouts/slideLayout2.xml"/><Relationship Id="rId4" Type="http://schemas.openxmlformats.org/officeDocument/2006/relationships/hyperlink" Target="http://web.ime.gr/"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e-learning.sch.gr/course/view.php?id=2012" TargetMode="External"/><Relationship Id="rId3" Type="http://schemas.openxmlformats.org/officeDocument/2006/relationships/hyperlink" Target="https://eclass02.sch.gr/courses/PDE7106/" TargetMode="External"/><Relationship Id="rId7" Type="http://schemas.openxmlformats.org/officeDocument/2006/relationships/hyperlink" Target="https://eclass.sch.gr/modules/units/index.php?course=G532105&amp;id=147799&amp;fbclid=IwAR1EnbZFSTln76urOrOp8c-z-2KOIj74u0MvJCexJTybkwwOGJSuh_d1MAo" TargetMode="External"/><Relationship Id="rId12" Type="http://schemas.openxmlformats.org/officeDocument/2006/relationships/hyperlink" Target="http://users.sch.gr/ipap/Ellinikos%20Politismos/eisodos.htm" TargetMode="External"/><Relationship Id="rId2" Type="http://schemas.openxmlformats.org/officeDocument/2006/relationships/hyperlink" Target="https://eclass02.sch.gr/courses/PDE7110/" TargetMode="External"/><Relationship Id="rId1" Type="http://schemas.openxmlformats.org/officeDocument/2006/relationships/slideLayout" Target="../slideLayouts/slideLayout2.xml"/><Relationship Id="rId6" Type="http://schemas.openxmlformats.org/officeDocument/2006/relationships/hyperlink" Target="https://eclass02.sch.gr/courses/G1397121/" TargetMode="External"/><Relationship Id="rId11" Type="http://schemas.openxmlformats.org/officeDocument/2006/relationships/hyperlink" Target="https://blogs.sch.gr/m_michali/" TargetMode="External"/><Relationship Id="rId5" Type="http://schemas.openxmlformats.org/officeDocument/2006/relationships/hyperlink" Target="https://eclass02.sch.gr/courses/G1397111/" TargetMode="External"/><Relationship Id="rId10" Type="http://schemas.openxmlformats.org/officeDocument/2006/relationships/hyperlink" Target="http://e-learning.ilei.sch.gr/students/course/view.php?id=70" TargetMode="External"/><Relationship Id="rId4" Type="http://schemas.openxmlformats.org/officeDocument/2006/relationships/hyperlink" Target="https://eclass02.sch.gr/courses/G1397129/" TargetMode="External"/><Relationship Id="rId9" Type="http://schemas.openxmlformats.org/officeDocument/2006/relationships/hyperlink" Target="https://alexgger.blogspot.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A9E5"/>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707F07-61F2-4F81-B2E6-E952F0179E7B}"/>
              </a:ext>
            </a:extLst>
          </p:cNvPr>
          <p:cNvSpPr>
            <a:spLocks noGrp="1"/>
          </p:cNvSpPr>
          <p:nvPr>
            <p:ph type="ctrTitle"/>
          </p:nvPr>
        </p:nvSpPr>
        <p:spPr>
          <a:xfrm>
            <a:off x="1991886" y="1392765"/>
            <a:ext cx="9521621" cy="2262781"/>
          </a:xfrm>
        </p:spPr>
        <p:txBody>
          <a:bodyPr>
            <a:normAutofit fontScale="90000"/>
          </a:bodyPr>
          <a:lstStyle/>
          <a:p>
            <a:pPr algn="ctr"/>
            <a:r>
              <a:rPr lang="el-GR" sz="4000" b="1" i="1" dirty="0"/>
              <a:t>Η διδασκαλία των φιλολογικών μαθημάτων σε ψηφιακό περιβάλλον: Θεωρητικές αρχές και διδακτικά παραδείγματα </a:t>
            </a:r>
            <a:endParaRPr lang="el-GR" sz="4000" i="1" dirty="0"/>
          </a:p>
        </p:txBody>
      </p:sp>
      <p:sp>
        <p:nvSpPr>
          <p:cNvPr id="3" name="TextBox 2">
            <a:extLst>
              <a:ext uri="{FF2B5EF4-FFF2-40B4-BE49-F238E27FC236}">
                <a16:creationId xmlns:a16="http://schemas.microsoft.com/office/drawing/2014/main" id="{7F35B6C1-0399-4E56-8FC5-62EC5D40AF7F}"/>
              </a:ext>
            </a:extLst>
          </p:cNvPr>
          <p:cNvSpPr txBox="1"/>
          <p:nvPr/>
        </p:nvSpPr>
        <p:spPr>
          <a:xfrm>
            <a:off x="5511567" y="4588778"/>
            <a:ext cx="6001940" cy="892552"/>
          </a:xfrm>
          <a:prstGeom prst="rect">
            <a:avLst/>
          </a:prstGeom>
          <a:noFill/>
        </p:spPr>
        <p:txBody>
          <a:bodyPr wrap="square" rtlCol="0">
            <a:spAutoFit/>
          </a:bodyPr>
          <a:lstStyle/>
          <a:p>
            <a:pPr algn="ctr"/>
            <a:r>
              <a:rPr lang="el-GR" sz="2800" dirty="0"/>
              <a:t>Τάσος Μάτος – Ιουλία Κανδήλα</a:t>
            </a:r>
          </a:p>
          <a:p>
            <a:pPr algn="ctr"/>
            <a:r>
              <a:rPr lang="el-GR" sz="2400" dirty="0"/>
              <a:t>ΣΕΕ – ΠΕ02 ΠΕΚΕΣ Θεσσαλίας</a:t>
            </a:r>
          </a:p>
        </p:txBody>
      </p:sp>
    </p:spTree>
    <p:extLst>
      <p:ext uri="{BB962C8B-B14F-4D97-AF65-F5344CB8AC3E}">
        <p14:creationId xmlns:p14="http://schemas.microsoft.com/office/powerpoint/2010/main" val="34191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72281" y="156518"/>
            <a:ext cx="9830743" cy="1070919"/>
          </a:xfrm>
        </p:spPr>
        <p:txBody>
          <a:bodyPr>
            <a:noAutofit/>
          </a:bodyPr>
          <a:lstStyle/>
          <a:p>
            <a:r>
              <a:rPr lang="el-GR" sz="3200" b="1" dirty="0"/>
              <a:t>Σύγχρονη - πλατφόρμα </a:t>
            </a:r>
            <a:r>
              <a:rPr lang="en-US" sz="3200" b="1" dirty="0" err="1"/>
              <a:t>webex</a:t>
            </a:r>
            <a:endParaRPr lang="el-GR" sz="3200" dirty="0"/>
          </a:p>
        </p:txBody>
      </p:sp>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45731" y="1227437"/>
            <a:ext cx="9083841" cy="5201015"/>
          </a:xfrm>
          <a:prstGeom prst="rect">
            <a:avLst/>
          </a:prstGeom>
        </p:spPr>
      </p:pic>
    </p:spTree>
    <p:extLst>
      <p:ext uri="{BB962C8B-B14F-4D97-AF65-F5344CB8AC3E}">
        <p14:creationId xmlns:p14="http://schemas.microsoft.com/office/powerpoint/2010/main" val="63370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133865"/>
            <a:ext cx="10018714" cy="706395"/>
          </a:xfrm>
        </p:spPr>
        <p:txBody>
          <a:bodyPr/>
          <a:lstStyle/>
          <a:p>
            <a:r>
              <a:rPr lang="el-GR" b="1" dirty="0"/>
              <a:t>Πρακτικές συμβουλές </a:t>
            </a:r>
          </a:p>
        </p:txBody>
      </p:sp>
      <p:sp>
        <p:nvSpPr>
          <p:cNvPr id="3" name="Θέση περιεχομένου 2"/>
          <p:cNvSpPr>
            <a:spLocks noGrp="1"/>
          </p:cNvSpPr>
          <p:nvPr>
            <p:ph idx="1"/>
          </p:nvPr>
        </p:nvSpPr>
        <p:spPr>
          <a:xfrm>
            <a:off x="1484311" y="1013254"/>
            <a:ext cx="10018714" cy="5255741"/>
          </a:xfrm>
        </p:spPr>
        <p:txBody>
          <a:bodyPr>
            <a:normAutofit fontScale="92500" lnSpcReduction="10000"/>
          </a:bodyPr>
          <a:lstStyle/>
          <a:p>
            <a:r>
              <a:rPr lang="el-GR" dirty="0"/>
              <a:t>Προσέχουμε τι έχουμε στην επιφάνεια εργασίας, γιατί τα βλέπουν οι μαθητές και οι γονείς </a:t>
            </a:r>
          </a:p>
          <a:p>
            <a:r>
              <a:rPr lang="el-GR" dirty="0"/>
              <a:t>Ζητούμε από τα παιδιά να συμφωνήσουν σε κανόνες, πριν την έναρξη του πρώτου μαθήματος </a:t>
            </a:r>
          </a:p>
          <a:p>
            <a:r>
              <a:rPr lang="el-GR" dirty="0"/>
              <a:t>Η </a:t>
            </a:r>
            <a:r>
              <a:rPr lang="el-GR" b="1" dirty="0">
                <a:solidFill>
                  <a:schemeClr val="accent1">
                    <a:lumMod val="75000"/>
                  </a:schemeClr>
                </a:solidFill>
              </a:rPr>
              <a:t>απενεργοποίηση της κάμερας</a:t>
            </a:r>
            <a:r>
              <a:rPr lang="el-GR" dirty="0"/>
              <a:t> είναι και λειτουργική για την παρουσίαση – διαμοιρασμός πληροφορίας- και δεοντολογική – δε φαίνονται τα πρόσωπα των παιδιών </a:t>
            </a:r>
          </a:p>
          <a:p>
            <a:r>
              <a:rPr lang="el-GR" dirty="0"/>
              <a:t>Τα μικρόφωνα δεν ανοίγουν από τα παιδιά χωρίς την άδειά σας </a:t>
            </a:r>
            <a:r>
              <a:rPr lang="el-GR" b="1" dirty="0">
                <a:solidFill>
                  <a:schemeClr val="accent1">
                    <a:lumMod val="75000"/>
                  </a:schemeClr>
                </a:solidFill>
              </a:rPr>
              <a:t>(</a:t>
            </a:r>
            <a:r>
              <a:rPr lang="en-US" b="1" dirty="0">
                <a:solidFill>
                  <a:schemeClr val="accent1">
                    <a:lumMod val="75000"/>
                  </a:schemeClr>
                </a:solidFill>
              </a:rPr>
              <a:t>chat – </a:t>
            </a:r>
            <a:r>
              <a:rPr lang="el-GR" b="1" dirty="0">
                <a:solidFill>
                  <a:schemeClr val="accent1">
                    <a:lumMod val="75000"/>
                  </a:schemeClr>
                </a:solidFill>
              </a:rPr>
              <a:t>«χεράκι»)  </a:t>
            </a:r>
          </a:p>
          <a:p>
            <a:r>
              <a:rPr lang="el-GR" dirty="0"/>
              <a:t>Αν έχει κάποιος/α ανοικτό μικρόφωνο μπορείτε να το κλείσετε και εσείς, αλλά και αυτός/ή μπορεί να το ανοίξει μόνος του - </a:t>
            </a:r>
            <a:r>
              <a:rPr lang="el-GR" b="1" dirty="0">
                <a:solidFill>
                  <a:schemeClr val="accent1">
                    <a:lumMod val="75000"/>
                  </a:schemeClr>
                </a:solidFill>
              </a:rPr>
              <a:t>Δεν ελέγχεται από τον διαχειριστή αυτό, δηλαδή από σας</a:t>
            </a:r>
            <a:r>
              <a:rPr lang="el-GR" dirty="0">
                <a:solidFill>
                  <a:schemeClr val="accent1">
                    <a:lumMod val="75000"/>
                  </a:schemeClr>
                </a:solidFill>
              </a:rPr>
              <a:t> </a:t>
            </a:r>
          </a:p>
          <a:p>
            <a:r>
              <a:rPr lang="el-GR" dirty="0"/>
              <a:t>Αν έχουμε κάποιον/α μαθητή/</a:t>
            </a:r>
            <a:r>
              <a:rPr lang="el-GR" dirty="0" err="1"/>
              <a:t>τρια</a:t>
            </a:r>
            <a:r>
              <a:rPr lang="el-GR" dirty="0"/>
              <a:t> που το ανοίγει και μιλάει παρ’ όλες τις συστάσεις,  απλώς  τον/την «περνάμε» στην αίθουσα αναμονής,  στο </a:t>
            </a:r>
            <a:r>
              <a:rPr lang="el-GR" dirty="0" err="1"/>
              <a:t>lobby</a:t>
            </a:r>
            <a:r>
              <a:rPr lang="el-GR" dirty="0"/>
              <a:t>. </a:t>
            </a:r>
          </a:p>
        </p:txBody>
      </p:sp>
    </p:spTree>
    <p:extLst>
      <p:ext uri="{BB962C8B-B14F-4D97-AF65-F5344CB8AC3E}">
        <p14:creationId xmlns:p14="http://schemas.microsoft.com/office/powerpoint/2010/main" val="601311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8771" y="1011197"/>
            <a:ext cx="9125611" cy="5569527"/>
          </a:xfrm>
          <a:prstGeom prst="rect">
            <a:avLst/>
          </a:prstGeom>
        </p:spPr>
      </p:pic>
      <p:sp>
        <p:nvSpPr>
          <p:cNvPr id="5" name="Ορθογώνιο 4"/>
          <p:cNvSpPr/>
          <p:nvPr/>
        </p:nvSpPr>
        <p:spPr>
          <a:xfrm>
            <a:off x="2380734" y="57090"/>
            <a:ext cx="8625017" cy="523220"/>
          </a:xfrm>
          <a:prstGeom prst="rect">
            <a:avLst/>
          </a:prstGeom>
        </p:spPr>
        <p:txBody>
          <a:bodyPr wrap="square">
            <a:spAutoFit/>
          </a:bodyPr>
          <a:lstStyle/>
          <a:p>
            <a:r>
              <a:rPr lang="el-GR" sz="2800" b="1" dirty="0"/>
              <a:t>Ασύγχρονη - Ηλεκτρονική σχολική τάξη (</a:t>
            </a:r>
            <a:r>
              <a:rPr lang="en-US" sz="2800" b="1" dirty="0"/>
              <a:t>e-class</a:t>
            </a:r>
            <a:r>
              <a:rPr lang="el-GR" sz="2800" b="1" dirty="0"/>
              <a:t>)</a:t>
            </a:r>
            <a:endParaRPr lang="el-GR" dirty="0"/>
          </a:p>
        </p:txBody>
      </p:sp>
    </p:spTree>
    <p:extLst>
      <p:ext uri="{BB962C8B-B14F-4D97-AF65-F5344CB8AC3E}">
        <p14:creationId xmlns:p14="http://schemas.microsoft.com/office/powerpoint/2010/main" val="373325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3075" y="282147"/>
            <a:ext cx="10145279" cy="884382"/>
          </a:xfrm>
        </p:spPr>
        <p:txBody>
          <a:bodyPr/>
          <a:lstStyle/>
          <a:p>
            <a:r>
              <a:rPr lang="el-GR" b="1" dirty="0"/>
              <a:t>Ηλεκτρονική σχολική τάξη (</a:t>
            </a:r>
            <a:r>
              <a:rPr lang="en-US" b="1" dirty="0"/>
              <a:t>e-class) </a:t>
            </a:r>
            <a:endParaRPr lang="el-GR" b="1" dirty="0"/>
          </a:p>
        </p:txBody>
      </p:sp>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773325" y="1359469"/>
            <a:ext cx="9090417" cy="5163509"/>
          </a:xfrm>
          <a:prstGeom prst="rect">
            <a:avLst/>
          </a:prstGeom>
        </p:spPr>
      </p:pic>
    </p:spTree>
    <p:extLst>
      <p:ext uri="{BB962C8B-B14F-4D97-AF65-F5344CB8AC3E}">
        <p14:creationId xmlns:p14="http://schemas.microsoft.com/office/powerpoint/2010/main" val="11727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06378" y="276836"/>
            <a:ext cx="9896646" cy="671119"/>
          </a:xfrm>
        </p:spPr>
        <p:txBody>
          <a:bodyPr>
            <a:normAutofit fontScale="90000"/>
          </a:bodyPr>
          <a:lstStyle/>
          <a:p>
            <a:r>
              <a:rPr lang="el-GR" sz="2700" b="1" dirty="0"/>
              <a:t>Αναλυτικότερες πληροφορίες </a:t>
            </a:r>
            <a:r>
              <a:rPr lang="en-US" sz="2700" dirty="0">
                <a:hlinkClick r:id="rId2"/>
              </a:rPr>
              <a:t>https://docs.openeclass.org/el:teacher</a:t>
            </a:r>
            <a:endParaRPr lang="el-GR" b="1" dirty="0"/>
          </a:p>
        </p:txBody>
      </p:sp>
      <p:sp>
        <p:nvSpPr>
          <p:cNvPr id="3" name="TextBox 2">
            <a:extLst>
              <a:ext uri="{FF2B5EF4-FFF2-40B4-BE49-F238E27FC236}">
                <a16:creationId xmlns:a16="http://schemas.microsoft.com/office/drawing/2014/main" id="{2A1A06C3-607C-4155-92B8-1391B9CF0A2F}"/>
              </a:ext>
            </a:extLst>
          </p:cNvPr>
          <p:cNvSpPr txBox="1"/>
          <p:nvPr/>
        </p:nvSpPr>
        <p:spPr>
          <a:xfrm>
            <a:off x="1681993" y="1536174"/>
            <a:ext cx="4414007" cy="3785652"/>
          </a:xfrm>
          <a:prstGeom prst="rect">
            <a:avLst/>
          </a:prstGeom>
          <a:noFill/>
        </p:spPr>
        <p:txBody>
          <a:bodyPr wrap="square" rtlCol="0">
            <a:spAutoFit/>
          </a:bodyPr>
          <a:lstStyle/>
          <a:p>
            <a:r>
              <a:rPr lang="el-GR" sz="1600" b="1" dirty="0"/>
              <a:t>ΕΙΣΑΓΩΓΗ</a:t>
            </a:r>
          </a:p>
          <a:p>
            <a:r>
              <a:rPr lang="el-GR" sz="1600" b="1" dirty="0"/>
              <a:t>ΕΓΓΡΑΦΗ ΣΤΗΝ ΠΛΑΤΦΟΡΜΑ</a:t>
            </a:r>
          </a:p>
          <a:p>
            <a:pPr marL="171450" indent="-171450">
              <a:buFont typeface="Arial" panose="020B0604020202020204" pitchFamily="34" charset="0"/>
              <a:buChar char="•"/>
            </a:pPr>
            <a:r>
              <a:rPr lang="el-GR" sz="1600" dirty="0"/>
              <a:t>Δημιουργία λογαριασμού εκπαιδευτή</a:t>
            </a:r>
          </a:p>
          <a:p>
            <a:pPr marL="171450" indent="-171450">
              <a:buFont typeface="Arial" panose="020B0604020202020204" pitchFamily="34" charset="0"/>
              <a:buChar char="•"/>
            </a:pPr>
            <a:r>
              <a:rPr lang="el-GR" sz="1600" dirty="0"/>
              <a:t>Εναλλακτικοί Τρόποι εγγραφής εκπαιδευτή</a:t>
            </a:r>
          </a:p>
          <a:p>
            <a:pPr marL="171450" indent="-171450">
              <a:buFont typeface="Arial" panose="020B0604020202020204" pitchFamily="34" charset="0"/>
              <a:buChar char="•"/>
            </a:pPr>
            <a:r>
              <a:rPr lang="el-GR" sz="1600" dirty="0"/>
              <a:t>Σύνδεση χρήστη</a:t>
            </a:r>
          </a:p>
          <a:p>
            <a:pPr marL="171450" indent="-171450">
              <a:buFont typeface="Arial" panose="020B0604020202020204" pitchFamily="34" charset="0"/>
              <a:buChar char="•"/>
            </a:pPr>
            <a:r>
              <a:rPr lang="el-GR" sz="1600" dirty="0"/>
              <a:t>Ανάκτηση ή αλλαγή συνθηματικού </a:t>
            </a:r>
            <a:endParaRPr lang="en-US" sz="1600" dirty="0"/>
          </a:p>
          <a:p>
            <a:r>
              <a:rPr lang="el-GR" sz="1600" b="1" dirty="0"/>
              <a:t>ΧΑΡΤΟΦΥΛΑΚΙΟ ΧΡΗΣΤΗ</a:t>
            </a:r>
          </a:p>
          <a:p>
            <a:pPr marL="171450" indent="-171450">
              <a:buFont typeface="Arial" panose="020B0604020202020204" pitchFamily="34" charset="0"/>
              <a:buChar char="•"/>
            </a:pPr>
            <a:r>
              <a:rPr lang="el-GR" sz="1600" dirty="0"/>
              <a:t>Προσωπικό χαρτοφυλάκιο</a:t>
            </a:r>
          </a:p>
          <a:p>
            <a:pPr marL="171450" indent="-171450">
              <a:buFont typeface="Arial" panose="020B0604020202020204" pitchFamily="34" charset="0"/>
              <a:buChar char="•"/>
            </a:pPr>
            <a:r>
              <a:rPr lang="el-GR" sz="1600" dirty="0"/>
              <a:t>Αλλαγή του προφίλ μου</a:t>
            </a:r>
          </a:p>
          <a:p>
            <a:pPr marL="171450" indent="-171450">
              <a:buFont typeface="Arial" panose="020B0604020202020204" pitchFamily="34" charset="0"/>
              <a:buChar char="•"/>
            </a:pPr>
            <a:r>
              <a:rPr lang="el-GR" sz="1600" dirty="0"/>
              <a:t>Δημιουργία μαθήματος</a:t>
            </a:r>
          </a:p>
          <a:p>
            <a:pPr marL="171450" indent="-171450">
              <a:buFont typeface="Arial" panose="020B0604020202020204" pitchFamily="34" charset="0"/>
              <a:buChar char="•"/>
            </a:pPr>
            <a:r>
              <a:rPr lang="el-GR" sz="1600" dirty="0"/>
              <a:t>Εγγραφή σε μάθημα</a:t>
            </a:r>
          </a:p>
          <a:p>
            <a:pPr marL="171450" indent="-171450">
              <a:buFont typeface="Arial" panose="020B0604020202020204" pitchFamily="34" charset="0"/>
              <a:buChar char="•"/>
            </a:pPr>
            <a:r>
              <a:rPr lang="el-GR" sz="1600" dirty="0"/>
              <a:t>Τα στατιστικά μου</a:t>
            </a:r>
          </a:p>
          <a:p>
            <a:pPr marL="171450" indent="-171450">
              <a:buFont typeface="Arial" panose="020B0604020202020204" pitchFamily="34" charset="0"/>
              <a:buChar char="•"/>
            </a:pPr>
            <a:r>
              <a:rPr lang="el-GR" sz="1600" dirty="0"/>
              <a:t>Το Ημερολόγιο μου</a:t>
            </a:r>
          </a:p>
          <a:p>
            <a:pPr marL="171450" indent="-171450">
              <a:buFont typeface="Arial" panose="020B0604020202020204" pitchFamily="34" charset="0"/>
              <a:buChar char="•"/>
            </a:pPr>
            <a:r>
              <a:rPr lang="el-GR" sz="1600" dirty="0"/>
              <a:t>Το Ιστολόγιο μου</a:t>
            </a:r>
          </a:p>
          <a:p>
            <a:pPr marL="171450" indent="-171450">
              <a:buFont typeface="Arial" panose="020B0604020202020204" pitchFamily="34" charset="0"/>
              <a:buChar char="•"/>
            </a:pPr>
            <a:r>
              <a:rPr lang="el-GR" sz="1600" dirty="0"/>
              <a:t>Αναζήτηση</a:t>
            </a:r>
          </a:p>
        </p:txBody>
      </p:sp>
      <p:sp>
        <p:nvSpPr>
          <p:cNvPr id="5" name="TextBox 4">
            <a:extLst>
              <a:ext uri="{FF2B5EF4-FFF2-40B4-BE49-F238E27FC236}">
                <a16:creationId xmlns:a16="http://schemas.microsoft.com/office/drawing/2014/main" id="{61E621AD-4C27-46E1-A0DA-3E3852AB305C}"/>
              </a:ext>
            </a:extLst>
          </p:cNvPr>
          <p:cNvSpPr txBox="1"/>
          <p:nvPr/>
        </p:nvSpPr>
        <p:spPr>
          <a:xfrm>
            <a:off x="6554701" y="1107346"/>
            <a:ext cx="4539729" cy="5401479"/>
          </a:xfrm>
          <a:prstGeom prst="rect">
            <a:avLst/>
          </a:prstGeom>
          <a:noFill/>
        </p:spPr>
        <p:txBody>
          <a:bodyPr wrap="square" rtlCol="0">
            <a:spAutoFit/>
          </a:bodyPr>
          <a:lstStyle/>
          <a:p>
            <a:r>
              <a:rPr lang="el-GR" sz="1500" b="1" dirty="0"/>
              <a:t>ΗΛΕΚΤΡΟΝΙΚΟ ΜΑΘΗΜΑ</a:t>
            </a:r>
          </a:p>
          <a:p>
            <a:pPr marL="171450" indent="-171450">
              <a:buFont typeface="Arial" panose="020B0604020202020204" pitchFamily="34" charset="0"/>
              <a:buChar char="•"/>
            </a:pPr>
            <a:r>
              <a:rPr lang="el-GR" sz="1500" dirty="0"/>
              <a:t>Θεματικές ενότητες</a:t>
            </a:r>
          </a:p>
          <a:p>
            <a:pPr marL="628650" lvl="1" indent="-171450">
              <a:buFont typeface="Arial" panose="020B0604020202020204" pitchFamily="34" charset="0"/>
              <a:buChar char="•"/>
            </a:pPr>
            <a:r>
              <a:rPr lang="el-GR" sz="1500" dirty="0"/>
              <a:t>Μορφή θεματικών ενοτήτων </a:t>
            </a:r>
            <a:endParaRPr lang="en-US" sz="1500" dirty="0"/>
          </a:p>
          <a:p>
            <a:pPr marL="628650" lvl="1" indent="-171450">
              <a:buFont typeface="Arial" panose="020B0604020202020204" pitchFamily="34" charset="0"/>
              <a:buChar char="•"/>
            </a:pPr>
            <a:r>
              <a:rPr lang="el-GR" sz="1500" dirty="0"/>
              <a:t>Ενέργειες θεματικών ενοτήτων</a:t>
            </a:r>
          </a:p>
          <a:p>
            <a:pPr marL="171450" indent="-171450">
              <a:buFont typeface="Arial" panose="020B0604020202020204" pitchFamily="34" charset="0"/>
              <a:buChar char="•"/>
            </a:pPr>
            <a:r>
              <a:rPr lang="el-GR" sz="1500" dirty="0"/>
              <a:t>Ανακοινώσεις</a:t>
            </a:r>
          </a:p>
          <a:p>
            <a:pPr marL="171450" indent="-171450">
              <a:buFont typeface="Arial" panose="020B0604020202020204" pitchFamily="34" charset="0"/>
              <a:buChar char="•"/>
            </a:pPr>
            <a:r>
              <a:rPr lang="el-GR" sz="1500" dirty="0"/>
              <a:t>Ασκήσεις</a:t>
            </a:r>
          </a:p>
          <a:p>
            <a:pPr marL="628650" lvl="1" indent="-171450">
              <a:buFont typeface="Arial" panose="020B0604020202020204" pitchFamily="34" charset="0"/>
              <a:buChar char="•"/>
            </a:pPr>
            <a:r>
              <a:rPr lang="el-GR" sz="1500" dirty="0"/>
              <a:t>Πολλαπλής επιλογής (μοναδική απάντηση) </a:t>
            </a:r>
            <a:endParaRPr lang="en-US" sz="1500" dirty="0"/>
          </a:p>
          <a:p>
            <a:pPr marL="628650" lvl="1" indent="-171450">
              <a:buFont typeface="Arial" panose="020B0604020202020204" pitchFamily="34" charset="0"/>
              <a:buChar char="•"/>
            </a:pPr>
            <a:r>
              <a:rPr lang="el-GR" sz="1500" dirty="0"/>
              <a:t>Πολλαπλής επιλογής (πολλαπλές απαντήσεις) </a:t>
            </a:r>
            <a:endParaRPr lang="en-US" sz="1500" dirty="0"/>
          </a:p>
          <a:p>
            <a:pPr marL="628650" lvl="1" indent="-171450">
              <a:buFont typeface="Arial" panose="020B0604020202020204" pitchFamily="34" charset="0"/>
              <a:buChar char="•"/>
            </a:pPr>
            <a:r>
              <a:rPr lang="el-GR" sz="1500" dirty="0"/>
              <a:t>Συμπλήρωση κενών </a:t>
            </a:r>
            <a:endParaRPr lang="en-US" sz="1500" dirty="0"/>
          </a:p>
          <a:p>
            <a:pPr marL="628650" lvl="1" indent="-171450">
              <a:buFont typeface="Arial" panose="020B0604020202020204" pitchFamily="34" charset="0"/>
              <a:buChar char="•"/>
            </a:pPr>
            <a:r>
              <a:rPr lang="el-GR" sz="1500" dirty="0"/>
              <a:t>Ταίριασμα </a:t>
            </a:r>
            <a:endParaRPr lang="en-US" sz="1500" dirty="0"/>
          </a:p>
          <a:p>
            <a:pPr marL="628650" lvl="1" indent="-171450">
              <a:buFont typeface="Arial" panose="020B0604020202020204" pitchFamily="34" charset="0"/>
              <a:buChar char="•"/>
            </a:pPr>
            <a:r>
              <a:rPr lang="el-GR" sz="1500" dirty="0"/>
              <a:t>Σωστό/Λάθος </a:t>
            </a:r>
            <a:endParaRPr lang="en-US" sz="1500" dirty="0"/>
          </a:p>
          <a:p>
            <a:pPr marL="628650" lvl="1" indent="-171450">
              <a:buFont typeface="Arial" panose="020B0604020202020204" pitchFamily="34" charset="0"/>
              <a:buChar char="•"/>
            </a:pPr>
            <a:r>
              <a:rPr lang="el-GR" sz="1500" dirty="0"/>
              <a:t>Ελεύθερου κειμένου </a:t>
            </a:r>
            <a:endParaRPr lang="en-US" sz="1500" dirty="0"/>
          </a:p>
          <a:p>
            <a:pPr marL="628650" lvl="1" indent="-171450">
              <a:buFont typeface="Arial" panose="020B0604020202020204" pitchFamily="34" charset="0"/>
              <a:buChar char="•"/>
            </a:pPr>
            <a:r>
              <a:rPr lang="el-GR" sz="1500" dirty="0"/>
              <a:t>Κατηγορίες ερωτήσεων </a:t>
            </a:r>
            <a:endParaRPr lang="en-US" sz="1500" dirty="0"/>
          </a:p>
          <a:p>
            <a:pPr marL="628650" lvl="1" indent="-171450">
              <a:buFont typeface="Arial" panose="020B0604020202020204" pitchFamily="34" charset="0"/>
              <a:buChar char="•"/>
            </a:pPr>
            <a:r>
              <a:rPr lang="el-GR" sz="1500" dirty="0"/>
              <a:t>τράπεζα ερωτήσεων </a:t>
            </a:r>
            <a:endParaRPr lang="en-US" sz="1500" dirty="0"/>
          </a:p>
          <a:p>
            <a:pPr marL="628650" lvl="1" indent="-171450">
              <a:buFont typeface="Arial" panose="020B0604020202020204" pitchFamily="34" charset="0"/>
              <a:buChar char="•"/>
            </a:pPr>
            <a:r>
              <a:rPr lang="el-GR" sz="1500" dirty="0"/>
              <a:t>Ρυθμίσεις άσκησης</a:t>
            </a:r>
          </a:p>
          <a:p>
            <a:pPr marL="171450" indent="-171450">
              <a:buFont typeface="Arial" panose="020B0604020202020204" pitchFamily="34" charset="0"/>
              <a:buChar char="•"/>
            </a:pPr>
            <a:r>
              <a:rPr lang="el-GR" sz="1500" dirty="0"/>
              <a:t>Βαθμολόγιο</a:t>
            </a:r>
          </a:p>
          <a:p>
            <a:pPr marL="171450" indent="-171450">
              <a:buFont typeface="Arial" panose="020B0604020202020204" pitchFamily="34" charset="0"/>
              <a:buChar char="•"/>
            </a:pPr>
            <a:r>
              <a:rPr lang="el-GR" sz="1500" dirty="0"/>
              <a:t>Γλωσσάριο</a:t>
            </a:r>
          </a:p>
          <a:p>
            <a:pPr marL="171450" indent="-171450">
              <a:buFont typeface="Arial" panose="020B0604020202020204" pitchFamily="34" charset="0"/>
              <a:buChar char="•"/>
            </a:pPr>
            <a:r>
              <a:rPr lang="el-GR" sz="1500" dirty="0"/>
              <a:t>Γραμμή μάθησης</a:t>
            </a:r>
          </a:p>
          <a:p>
            <a:pPr marL="628650" lvl="1" indent="-171450">
              <a:buFont typeface="Arial" panose="020B0604020202020204" pitchFamily="34" charset="0"/>
              <a:buChar char="•"/>
            </a:pPr>
            <a:r>
              <a:rPr lang="el-GR" sz="1500" dirty="0"/>
              <a:t>Δημιουργία και επιλογές </a:t>
            </a:r>
            <a:endParaRPr lang="en-US" sz="1500" dirty="0"/>
          </a:p>
          <a:p>
            <a:pPr marL="628650" lvl="1" indent="-171450">
              <a:buFont typeface="Arial" panose="020B0604020202020204" pitchFamily="34" charset="0"/>
              <a:buChar char="•"/>
            </a:pPr>
            <a:r>
              <a:rPr lang="el-GR" sz="1500" dirty="0"/>
              <a:t>Ενότητες</a:t>
            </a:r>
          </a:p>
          <a:p>
            <a:pPr marL="628650" lvl="1" indent="-171450">
              <a:buFont typeface="Arial" panose="020B0604020202020204" pitchFamily="34" charset="0"/>
              <a:buChar char="•"/>
            </a:pPr>
            <a:r>
              <a:rPr lang="el-GR" sz="1500" dirty="0"/>
              <a:t>Χρήση μαθησιακών αντικειμένων (</a:t>
            </a:r>
            <a:r>
              <a:rPr lang="en-US" sz="1500" dirty="0"/>
              <a:t>SCORM, Tin, Can, IMS, CP</a:t>
            </a:r>
            <a:r>
              <a:rPr lang="el-GR" sz="1500" dirty="0"/>
              <a:t>)</a:t>
            </a:r>
          </a:p>
          <a:p>
            <a:pPr marL="171450" indent="-171450">
              <a:buFont typeface="Arial" panose="020B0604020202020204" pitchFamily="34" charset="0"/>
              <a:buChar char="•"/>
            </a:pPr>
            <a:r>
              <a:rPr lang="el-GR" sz="1500" dirty="0"/>
              <a:t>Έγγραφα</a:t>
            </a:r>
          </a:p>
        </p:txBody>
      </p:sp>
    </p:spTree>
    <p:extLst>
      <p:ext uri="{BB962C8B-B14F-4D97-AF65-F5344CB8AC3E}">
        <p14:creationId xmlns:p14="http://schemas.microsoft.com/office/powerpoint/2010/main" val="107084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F643A45-1427-467F-BF0C-AAA9A1EEE934}"/>
              </a:ext>
            </a:extLst>
          </p:cNvPr>
          <p:cNvSpPr txBox="1"/>
          <p:nvPr/>
        </p:nvSpPr>
        <p:spPr>
          <a:xfrm>
            <a:off x="1574334" y="92279"/>
            <a:ext cx="9160778" cy="3970318"/>
          </a:xfrm>
          <a:prstGeom prst="rect">
            <a:avLst/>
          </a:prstGeom>
          <a:noFill/>
        </p:spPr>
        <p:txBody>
          <a:bodyPr wrap="square" rtlCol="0">
            <a:spAutoFit/>
          </a:bodyPr>
          <a:lstStyle/>
          <a:p>
            <a:r>
              <a:rPr lang="el-GR" b="1" baseline="-25000" dirty="0">
                <a:solidFill>
                  <a:srgbClr val="FF0000"/>
                </a:solidFill>
                <a:effectLst>
                  <a:outerShdw blurRad="38100" dist="38100" dir="2700000" algn="tl">
                    <a:srgbClr val="000000">
                      <a:alpha val="43137"/>
                    </a:srgbClr>
                  </a:outerShdw>
                </a:effectLst>
              </a:rPr>
              <a:t>Ασκήσεις</a:t>
            </a:r>
            <a:endParaRPr lang="el-GR" b="1" dirty="0">
              <a:solidFill>
                <a:srgbClr val="FF0000"/>
              </a:solidFill>
              <a:effectLst>
                <a:outerShdw blurRad="38100" dist="38100" dir="2700000" algn="tl">
                  <a:srgbClr val="000000">
                    <a:alpha val="43137"/>
                  </a:srgbClr>
                </a:outerShdw>
              </a:effectLst>
            </a:endParaRPr>
          </a:p>
          <a:p>
            <a:r>
              <a:rPr lang="el-GR" baseline="-25000" dirty="0"/>
              <a:t>Το υποσύστημα «Ασκήσεις» παρέχει στον εκπαιδευτή μια σειρά δυνατοτήτων σχετικά με την δημιουργία και την διαχείριση των ασκήσεων. Στην αρχική σελίδα των ασκήσεων εμφανίζονται όλες οι ασκήσεις του μαθήματος με δυνατότητα διαχείρισής τους.</a:t>
            </a:r>
            <a:endParaRPr lang="en-US" baseline="-25000" dirty="0"/>
          </a:p>
          <a:p>
            <a:endParaRPr lang="en-US" baseline="-25000" dirty="0"/>
          </a:p>
          <a:p>
            <a:r>
              <a:rPr lang="el-GR" baseline="-25000" dirty="0"/>
              <a:t>Για να δημιουργήσετε μια άσκηση επιλέξτε το σύνδεσμο “Νέα άσκηση" Στην συνέχεια θα πρέπει να συμπληρώσετε μια σειρά παραμέτρων</a:t>
            </a:r>
            <a:r>
              <a:rPr lang="en-US" baseline="-25000" dirty="0"/>
              <a:t> </a:t>
            </a:r>
            <a:r>
              <a:rPr lang="el-GR" baseline="-25000" dirty="0"/>
              <a:t>της άσκησης. Συγκεκριμένα μπορείτε να ορίσετε:</a:t>
            </a:r>
            <a:endParaRPr lang="en-US" dirty="0"/>
          </a:p>
          <a:p>
            <a:pPr marL="285750" indent="-285750">
              <a:buFont typeface="Arial" panose="020B0604020202020204" pitchFamily="34" charset="0"/>
              <a:buChar char="•"/>
            </a:pPr>
            <a:r>
              <a:rPr lang="el-GR" b="1" baseline="-25000" dirty="0"/>
              <a:t>Όνομα άσκησης: </a:t>
            </a:r>
            <a:r>
              <a:rPr lang="el-GR" baseline="-25000" dirty="0"/>
              <a:t>θα πρέπει να εισάγετε το όνομα της άσκησης.</a:t>
            </a:r>
            <a:endParaRPr lang="en-US" baseline="-25000" dirty="0"/>
          </a:p>
          <a:p>
            <a:pPr marL="285750" indent="-285750">
              <a:buFont typeface="Arial" panose="020B0604020202020204" pitchFamily="34" charset="0"/>
              <a:buChar char="•"/>
            </a:pPr>
            <a:r>
              <a:rPr lang="el-GR" b="1" baseline="-25000" dirty="0"/>
              <a:t>Περιγραφή άσκησης: </a:t>
            </a:r>
            <a:r>
              <a:rPr lang="el-GR" baseline="-25000" dirty="0"/>
              <a:t>εάν επιθυμείτε μπορείτε να συμπληρώστε μια σύντομη περιγραφή η οποία θα περιγράφει συνοπτικά την άσκηση σας.</a:t>
            </a:r>
            <a:endParaRPr lang="en-US" baseline="-25000" dirty="0"/>
          </a:p>
          <a:p>
            <a:pPr marL="285750" indent="-285750">
              <a:buFont typeface="Arial" panose="020B0604020202020204" pitchFamily="34" charset="0"/>
              <a:buChar char="•"/>
            </a:pPr>
            <a:r>
              <a:rPr lang="el-GR" b="1" baseline="-25000" dirty="0"/>
              <a:t>Τύπος ασκήσεων: </a:t>
            </a:r>
            <a:r>
              <a:rPr lang="el-GR" baseline="-25000" dirty="0"/>
              <a:t>η συγκεκριμένη επιλογή καθορίζει εάν οι ερωτήσεις της άσκησης θα εμφανίζονται όλες σε μια σελίδα ή θα εμφανίζεται μια ερώτηση ανά σελίδα.</a:t>
            </a:r>
            <a:endParaRPr lang="en-US" baseline="-25000" dirty="0"/>
          </a:p>
          <a:p>
            <a:pPr marL="285750" indent="-285750">
              <a:buFont typeface="Arial" panose="020B0604020202020204" pitchFamily="34" charset="0"/>
              <a:buChar char="•"/>
            </a:pPr>
            <a:r>
              <a:rPr lang="el-GR" b="1" baseline="-25000" dirty="0"/>
              <a:t>Έναρξη-Λήξη: </a:t>
            </a:r>
            <a:r>
              <a:rPr lang="el-GR" baseline="-25000" dirty="0"/>
              <a:t>μπορείτε να ορίσετε την ημερομηνία έναρξης ισχύος της συγκεκριμένης άσκησης αλλά και την ημερομηνία λήξης της. Η συγκεκριμένη παράμετρος είναι αρκετό χρήσιμη για διαδικασίες διαγωνισμάτων (συγκεκριμένες ημέρες και ώρες).</a:t>
            </a:r>
            <a:endParaRPr lang="en-US" baseline="-25000" dirty="0"/>
          </a:p>
          <a:p>
            <a:pPr marL="285750" indent="-285750">
              <a:buFont typeface="Arial" panose="020B0604020202020204" pitchFamily="34" charset="0"/>
              <a:buChar char="•"/>
            </a:pPr>
            <a:r>
              <a:rPr lang="el-GR" b="1" baseline="-25000" dirty="0"/>
              <a:t>Προσωρινή αποθήκευση</a:t>
            </a:r>
            <a:r>
              <a:rPr lang="el-GR" baseline="-25000" dirty="0"/>
              <a:t>: μέσω αυτής της επιλογής μπορείτε να ενεργοποιήστε- απενεργοποιήσετε την προσωρινή αποθήκευση σε μια άσκηση.</a:t>
            </a:r>
            <a:endParaRPr lang="en-US" baseline="-25000" dirty="0"/>
          </a:p>
          <a:p>
            <a:pPr marL="285750" indent="-285750">
              <a:buFont typeface="Arial" panose="020B0604020202020204" pitchFamily="34" charset="0"/>
              <a:buChar char="•"/>
            </a:pPr>
            <a:r>
              <a:rPr lang="el-GR" b="1" baseline="-25000" dirty="0"/>
              <a:t>Χρονικός περιορισμός: </a:t>
            </a:r>
            <a:r>
              <a:rPr lang="el-GR" baseline="-25000" dirty="0"/>
              <a:t>επιλέξτε εάν επιθυμείτε να θέσετε χρονικά όρια στην ολοκλήρωση από τους εκπαιδευόμενους της άσκησης σας.</a:t>
            </a:r>
          </a:p>
          <a:p>
            <a:endParaRPr lang="el-GR" dirty="0"/>
          </a:p>
          <a:p>
            <a:endParaRPr lang="el-GR" dirty="0"/>
          </a:p>
        </p:txBody>
      </p:sp>
      <p:pic>
        <p:nvPicPr>
          <p:cNvPr id="8" name="Εικόνα 7">
            <a:extLst>
              <a:ext uri="{FF2B5EF4-FFF2-40B4-BE49-F238E27FC236}">
                <a16:creationId xmlns:a16="http://schemas.microsoft.com/office/drawing/2014/main" id="{590301C3-48E9-455C-9D91-C16340347E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8954" y="3313051"/>
            <a:ext cx="6730767" cy="3452670"/>
          </a:xfrm>
          <a:prstGeom prst="rect">
            <a:avLst/>
          </a:prstGeom>
        </p:spPr>
      </p:pic>
    </p:spTree>
    <p:extLst>
      <p:ext uri="{BB962C8B-B14F-4D97-AF65-F5344CB8AC3E}">
        <p14:creationId xmlns:p14="http://schemas.microsoft.com/office/powerpoint/2010/main" val="284249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38222" y="245491"/>
            <a:ext cx="8702175" cy="6367018"/>
          </a:xfrm>
          <a:prstGeom prst="rect">
            <a:avLst/>
          </a:prstGeom>
        </p:spPr>
      </p:pic>
    </p:spTree>
    <p:extLst>
      <p:ext uri="{BB962C8B-B14F-4D97-AF65-F5344CB8AC3E}">
        <p14:creationId xmlns:p14="http://schemas.microsoft.com/office/powerpoint/2010/main" val="172737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64359" y="213069"/>
            <a:ext cx="8459332" cy="591065"/>
          </a:xfrm>
        </p:spPr>
        <p:txBody>
          <a:bodyPr>
            <a:normAutofit fontScale="90000"/>
          </a:bodyPr>
          <a:lstStyle/>
          <a:p>
            <a:r>
              <a:rPr lang="el-GR" b="1" dirty="0"/>
              <a:t>Ηλεκτρονική σχολική τάξη (</a:t>
            </a:r>
            <a:r>
              <a:rPr lang="en-US" b="1" dirty="0"/>
              <a:t>e-me)</a:t>
            </a:r>
            <a:endParaRPr lang="el-GR" dirty="0"/>
          </a:p>
        </p:txBody>
      </p:sp>
      <p:pic>
        <p:nvPicPr>
          <p:cNvPr id="4" name="Εικόνα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87813" y="1155748"/>
            <a:ext cx="5904187" cy="5702252"/>
          </a:xfrm>
          <a:prstGeom prst="rect">
            <a:avLst/>
          </a:prstGeom>
        </p:spPr>
      </p:pic>
      <p:sp>
        <p:nvSpPr>
          <p:cNvPr id="3" name="Ορθογώνιο 2">
            <a:extLst>
              <a:ext uri="{FF2B5EF4-FFF2-40B4-BE49-F238E27FC236}">
                <a16:creationId xmlns:a16="http://schemas.microsoft.com/office/drawing/2014/main" id="{1AB6404B-FFBB-4894-BA57-E5A024333027}"/>
              </a:ext>
            </a:extLst>
          </p:cNvPr>
          <p:cNvSpPr/>
          <p:nvPr/>
        </p:nvSpPr>
        <p:spPr>
          <a:xfrm>
            <a:off x="992697" y="2668046"/>
            <a:ext cx="6096000" cy="2677656"/>
          </a:xfrm>
          <a:prstGeom prst="rect">
            <a:avLst/>
          </a:prstGeom>
        </p:spPr>
        <p:txBody>
          <a:bodyPr>
            <a:spAutoFit/>
          </a:bodyPr>
          <a:lstStyle/>
          <a:p>
            <a:r>
              <a:rPr lang="en-US" sz="2400" b="1" dirty="0"/>
              <a:t>Video-tutorials</a:t>
            </a:r>
          </a:p>
          <a:p>
            <a:endParaRPr lang="en-US" dirty="0"/>
          </a:p>
          <a:p>
            <a:pPr marL="285750" indent="-285750">
              <a:buFont typeface="Arial" panose="020B0604020202020204" pitchFamily="34" charset="0"/>
              <a:buChar char="•"/>
            </a:pPr>
            <a:r>
              <a:rPr lang="el-GR" u="sng" dirty="0">
                <a:hlinkClick r:id="rId3"/>
              </a:rPr>
              <a:t>Πώς δημιουργώ τάξη στην e </a:t>
            </a:r>
            <a:r>
              <a:rPr lang="el-GR" u="sng" dirty="0" err="1">
                <a:hlinkClick r:id="rId3"/>
              </a:rPr>
              <a:t>me</a:t>
            </a:r>
            <a:r>
              <a:rPr lang="el-GR" u="sng" dirty="0">
                <a:hlinkClick r:id="rId3"/>
              </a:rPr>
              <a:t> ΓΙΑ ΟΛΟΥΣ</a:t>
            </a:r>
          </a:p>
          <a:p>
            <a:pPr marL="285750" indent="-285750">
              <a:buFont typeface="Arial" panose="020B0604020202020204" pitchFamily="34" charset="0"/>
              <a:buChar char="•"/>
            </a:pPr>
            <a:r>
              <a:rPr lang="el-GR" dirty="0">
                <a:hlinkClick r:id="rId4"/>
              </a:rPr>
              <a:t>e-</a:t>
            </a:r>
            <a:r>
              <a:rPr lang="el-GR" dirty="0" err="1">
                <a:hlinkClick r:id="rId4"/>
              </a:rPr>
              <a:t>me</a:t>
            </a:r>
            <a:r>
              <a:rPr lang="el-GR" dirty="0">
                <a:hlinkClick r:id="rId4"/>
              </a:rPr>
              <a:t>: Οδηγοί χρήσης της e-</a:t>
            </a:r>
            <a:r>
              <a:rPr lang="el-GR" dirty="0" err="1">
                <a:hlinkClick r:id="rId4"/>
              </a:rPr>
              <a:t>me</a:t>
            </a:r>
            <a:r>
              <a:rPr lang="el-GR" dirty="0">
                <a:hlinkClick r:id="rId4"/>
              </a:rPr>
              <a:t> για εκπαιδευτικούς</a:t>
            </a:r>
          </a:p>
          <a:p>
            <a:pPr marL="285750" indent="-285750">
              <a:buFont typeface="Arial" panose="020B0604020202020204" pitchFamily="34" charset="0"/>
              <a:buChar char="•"/>
            </a:pPr>
            <a:r>
              <a:rPr lang="el-GR" dirty="0">
                <a:hlinkClick r:id="rId5"/>
              </a:rPr>
              <a:t>Δημιουργώ ασκήσεις και περιεχόμενο στην e </a:t>
            </a:r>
            <a:r>
              <a:rPr lang="el-GR" dirty="0" err="1">
                <a:hlinkClick r:id="rId5"/>
              </a:rPr>
              <a:t>me</a:t>
            </a:r>
            <a:endParaRPr lang="el-GR" dirty="0">
              <a:hlinkClick r:id="rId5"/>
            </a:endParaRPr>
          </a:p>
          <a:p>
            <a:pPr marL="285750" indent="-285750">
              <a:buFont typeface="Arial" panose="020B0604020202020204" pitchFamily="34" charset="0"/>
              <a:buChar char="•"/>
            </a:pPr>
            <a:r>
              <a:rPr lang="el-GR" dirty="0">
                <a:hlinkClick r:id="rId6"/>
              </a:rPr>
              <a:t>E </a:t>
            </a:r>
            <a:r>
              <a:rPr lang="el-GR" dirty="0" err="1">
                <a:hlinkClick r:id="rId6"/>
              </a:rPr>
              <a:t>me</a:t>
            </a:r>
            <a:r>
              <a:rPr lang="el-GR" dirty="0">
                <a:hlinkClick r:id="rId6"/>
              </a:rPr>
              <a:t>, επικοινωνία με τους μαθητές</a:t>
            </a:r>
          </a:p>
          <a:p>
            <a:pPr marL="285750" indent="-285750">
              <a:buFont typeface="Arial" panose="020B0604020202020204" pitchFamily="34" charset="0"/>
              <a:buChar char="•"/>
            </a:pPr>
            <a:r>
              <a:rPr lang="el-GR" dirty="0">
                <a:hlinkClick r:id="rId7"/>
              </a:rPr>
              <a:t>07Β. e-</a:t>
            </a:r>
            <a:r>
              <a:rPr lang="el-GR" dirty="0" err="1">
                <a:hlinkClick r:id="rId7"/>
              </a:rPr>
              <a:t>me</a:t>
            </a:r>
            <a:r>
              <a:rPr lang="el-GR" dirty="0">
                <a:hlinkClick r:id="rId7"/>
              </a:rPr>
              <a:t> - Κυψέλες #2 (δημιουργία – αξιοποίηση Κυψέλης </a:t>
            </a:r>
          </a:p>
          <a:p>
            <a:pPr marL="285750" indent="-285750">
              <a:buFont typeface="Arial" panose="020B0604020202020204" pitchFamily="34" charset="0"/>
              <a:buChar char="•"/>
            </a:pPr>
            <a:r>
              <a:rPr lang="en-US" dirty="0">
                <a:hlinkClick r:id="rId8"/>
              </a:rPr>
              <a:t>E me, </a:t>
            </a:r>
            <a:r>
              <a:rPr lang="el-GR" dirty="0">
                <a:hlinkClick r:id="rId8"/>
              </a:rPr>
              <a:t>διαμοιρασμός αρχείων</a:t>
            </a:r>
            <a:endParaRPr lang="el-GR" dirty="0"/>
          </a:p>
        </p:txBody>
      </p:sp>
    </p:spTree>
    <p:extLst>
      <p:ext uri="{BB962C8B-B14F-4D97-AF65-F5344CB8AC3E}">
        <p14:creationId xmlns:p14="http://schemas.microsoft.com/office/powerpoint/2010/main" val="158170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0324" y="193602"/>
            <a:ext cx="9954310" cy="483973"/>
          </a:xfrm>
        </p:spPr>
        <p:txBody>
          <a:bodyPr>
            <a:normAutofit fontScale="90000"/>
          </a:bodyPr>
          <a:lstStyle/>
          <a:p>
            <a:r>
              <a:rPr lang="el-GR" b="1" dirty="0"/>
              <a:t>Ηλεκτρονική σχολική τάξη (</a:t>
            </a:r>
            <a:r>
              <a:rPr lang="en-US" b="1" dirty="0"/>
              <a:t>e-me)</a:t>
            </a:r>
            <a:endParaRPr lang="el-GR" dirty="0"/>
          </a:p>
        </p:txBody>
      </p:sp>
      <p:pic>
        <p:nvPicPr>
          <p:cNvPr id="4" name="Εικόνα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9459" y="768915"/>
            <a:ext cx="6099098" cy="6010562"/>
          </a:xfrm>
          <a:prstGeom prst="rect">
            <a:avLst/>
          </a:prstGeom>
        </p:spPr>
      </p:pic>
    </p:spTree>
    <p:extLst>
      <p:ext uri="{BB962C8B-B14F-4D97-AF65-F5344CB8AC3E}">
        <p14:creationId xmlns:p14="http://schemas.microsoft.com/office/powerpoint/2010/main" val="258298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6952" y="331573"/>
            <a:ext cx="9995500" cy="566351"/>
          </a:xfrm>
        </p:spPr>
        <p:txBody>
          <a:bodyPr>
            <a:normAutofit fontScale="90000"/>
          </a:bodyPr>
          <a:lstStyle/>
          <a:p>
            <a:r>
              <a:rPr lang="el-GR" b="1" dirty="0"/>
              <a:t>Ηλεκτρονική σχολική τάξη (</a:t>
            </a:r>
            <a:r>
              <a:rPr lang="en-US" b="1" dirty="0"/>
              <a:t>e-me)</a:t>
            </a:r>
            <a:endParaRPr lang="el-GR" dirty="0"/>
          </a:p>
        </p:txBody>
      </p:sp>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998573" y="1036503"/>
            <a:ext cx="6194853" cy="5489924"/>
          </a:xfrm>
          <a:prstGeom prst="rect">
            <a:avLst/>
          </a:prstGeom>
        </p:spPr>
      </p:pic>
    </p:spTree>
    <p:extLst>
      <p:ext uri="{BB962C8B-B14F-4D97-AF65-F5344CB8AC3E}">
        <p14:creationId xmlns:p14="http://schemas.microsoft.com/office/powerpoint/2010/main" val="4700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69989" y="238308"/>
            <a:ext cx="8968871" cy="643142"/>
          </a:xfrm>
        </p:spPr>
        <p:txBody>
          <a:bodyPr>
            <a:normAutofit/>
          </a:bodyPr>
          <a:lstStyle/>
          <a:p>
            <a:r>
              <a:rPr lang="el-GR" sz="3200" b="1" dirty="0"/>
              <a:t>Το νέο πλαίσιο όπως έχει διαμορφωθεί </a:t>
            </a:r>
          </a:p>
        </p:txBody>
      </p:sp>
      <p:sp>
        <p:nvSpPr>
          <p:cNvPr id="3" name="Θέση περιεχομένου 2"/>
          <p:cNvSpPr>
            <a:spLocks noGrp="1"/>
          </p:cNvSpPr>
          <p:nvPr>
            <p:ph idx="1"/>
          </p:nvPr>
        </p:nvSpPr>
        <p:spPr>
          <a:xfrm>
            <a:off x="1573427" y="999964"/>
            <a:ext cx="10495005" cy="5153701"/>
          </a:xfrm>
        </p:spPr>
        <p:txBody>
          <a:bodyPr>
            <a:normAutofit fontScale="92500"/>
          </a:bodyPr>
          <a:lstStyle/>
          <a:p>
            <a:r>
              <a:rPr lang="el-GR" dirty="0"/>
              <a:t>Τηλεκπαίδευση με δύο μορφές </a:t>
            </a:r>
          </a:p>
          <a:p>
            <a:pPr lvl="1"/>
            <a:r>
              <a:rPr lang="el-GR" b="1" dirty="0">
                <a:solidFill>
                  <a:schemeClr val="accent1">
                    <a:lumMod val="75000"/>
                  </a:schemeClr>
                </a:solidFill>
              </a:rPr>
              <a:t>Σύγχρονη </a:t>
            </a:r>
          </a:p>
          <a:p>
            <a:pPr lvl="1"/>
            <a:r>
              <a:rPr lang="el-GR" b="1" dirty="0">
                <a:solidFill>
                  <a:schemeClr val="accent1">
                    <a:lumMod val="75000"/>
                  </a:schemeClr>
                </a:solidFill>
              </a:rPr>
              <a:t>Ασύγχρονη </a:t>
            </a:r>
          </a:p>
          <a:p>
            <a:r>
              <a:rPr lang="el-GR" dirty="0"/>
              <a:t>Μέσω εγκεκριμένων – προτεινόμενων εργαλείων, όπως: </a:t>
            </a:r>
          </a:p>
          <a:p>
            <a:pPr lvl="1">
              <a:buFont typeface="Wingdings" panose="05000000000000000000" pitchFamily="2" charset="2"/>
              <a:buChar char="ü"/>
            </a:pPr>
            <a:r>
              <a:rPr lang="en-US" dirty="0" err="1"/>
              <a:t>Webex</a:t>
            </a:r>
            <a:r>
              <a:rPr lang="en-US" dirty="0"/>
              <a:t> (</a:t>
            </a:r>
            <a:r>
              <a:rPr lang="el-GR" dirty="0"/>
              <a:t>για σύγχρονη)</a:t>
            </a:r>
          </a:p>
          <a:p>
            <a:pPr lvl="1">
              <a:buFont typeface="Wingdings" panose="05000000000000000000" pitchFamily="2" charset="2"/>
              <a:buChar char="ü"/>
            </a:pPr>
            <a:r>
              <a:rPr lang="en-US" dirty="0"/>
              <a:t>E-class </a:t>
            </a:r>
            <a:r>
              <a:rPr lang="el-GR" dirty="0"/>
              <a:t>και </a:t>
            </a:r>
            <a:r>
              <a:rPr lang="en-US" dirty="0"/>
              <a:t> e-me </a:t>
            </a:r>
            <a:r>
              <a:rPr lang="el-GR" dirty="0"/>
              <a:t>για ασύγχρονη, με δυνατότητα εναλλακτικής αξιοποίησης και άλλων εργαλείων, π.χ.  </a:t>
            </a:r>
            <a:r>
              <a:rPr lang="en-US" dirty="0"/>
              <a:t>Edmodo </a:t>
            </a:r>
            <a:endParaRPr lang="el-GR" dirty="0"/>
          </a:p>
          <a:p>
            <a:r>
              <a:rPr lang="el-GR" dirty="0"/>
              <a:t>Προβληματισμοί: ένταση ανισοτήτων, απουσία ορίων μεταξύ δημόσιου – ιδιωτικού/ εργασιακού – προσωπικού χρόνου, κ.λπ.,</a:t>
            </a:r>
          </a:p>
          <a:p>
            <a:r>
              <a:rPr lang="el-GR" b="1" dirty="0"/>
              <a:t>Ωστόσο</a:t>
            </a:r>
            <a:r>
              <a:rPr lang="el-GR" dirty="0"/>
              <a:t>: </a:t>
            </a:r>
          </a:p>
          <a:p>
            <a:r>
              <a:rPr lang="el-GR" dirty="0"/>
              <a:t>Θα χρειαστεί να διαχειριστούμε το πλαίσιο για να μην αποκοπούν οι μαθητές/ </a:t>
            </a:r>
            <a:r>
              <a:rPr lang="el-GR" dirty="0" err="1"/>
              <a:t>τριες</a:t>
            </a:r>
            <a:r>
              <a:rPr lang="el-GR" dirty="0"/>
              <a:t> από τη μαθησιακή διαδικασία που θα εντείνει περισσότερο τις ανισότητες  </a:t>
            </a:r>
          </a:p>
        </p:txBody>
      </p:sp>
    </p:spTree>
    <p:extLst>
      <p:ext uri="{BB962C8B-B14F-4D97-AF65-F5344CB8AC3E}">
        <p14:creationId xmlns:p14="http://schemas.microsoft.com/office/powerpoint/2010/main" val="98401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9903" y="282146"/>
            <a:ext cx="9814267" cy="673443"/>
          </a:xfrm>
        </p:spPr>
        <p:txBody>
          <a:bodyPr>
            <a:normAutofit fontScale="90000"/>
          </a:bodyPr>
          <a:lstStyle/>
          <a:p>
            <a:r>
              <a:rPr lang="el-GR" b="1" dirty="0"/>
              <a:t>Ηλεκτρονική σχολική τάξη (</a:t>
            </a:r>
            <a:r>
              <a:rPr lang="en-US" b="1" dirty="0"/>
              <a:t>e-me)</a:t>
            </a:r>
            <a:endParaRPr lang="el-GR" dirty="0"/>
          </a:p>
        </p:txBody>
      </p:sp>
      <p:pic>
        <p:nvPicPr>
          <p:cNvPr id="4" name="Εικόνα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57738" y="1111201"/>
            <a:ext cx="6878595" cy="5338119"/>
          </a:xfrm>
          <a:prstGeom prst="rect">
            <a:avLst/>
          </a:prstGeom>
        </p:spPr>
      </p:pic>
    </p:spTree>
    <p:extLst>
      <p:ext uri="{BB962C8B-B14F-4D97-AF65-F5344CB8AC3E}">
        <p14:creationId xmlns:p14="http://schemas.microsoft.com/office/powerpoint/2010/main" val="3351046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37253" y="147015"/>
            <a:ext cx="8527389" cy="681681"/>
          </a:xfrm>
        </p:spPr>
        <p:txBody>
          <a:bodyPr>
            <a:normAutofit fontScale="90000"/>
          </a:bodyPr>
          <a:lstStyle/>
          <a:p>
            <a:r>
              <a:rPr lang="el-GR" b="1" dirty="0"/>
              <a:t>Ηλεκτρονική σχολική τάξη (</a:t>
            </a:r>
            <a:r>
              <a:rPr lang="en-US" b="1" dirty="0"/>
              <a:t>e-me)</a:t>
            </a:r>
            <a:endParaRPr lang="el-GR" dirty="0"/>
          </a:p>
        </p:txBody>
      </p:sp>
      <p:pic>
        <p:nvPicPr>
          <p:cNvPr id="4" name="Εικόνα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7153" y="929364"/>
            <a:ext cx="6190697" cy="5843644"/>
          </a:xfrm>
          <a:prstGeom prst="rect">
            <a:avLst/>
          </a:prstGeom>
        </p:spPr>
      </p:pic>
    </p:spTree>
    <p:extLst>
      <p:ext uri="{BB962C8B-B14F-4D97-AF65-F5344CB8AC3E}">
        <p14:creationId xmlns:p14="http://schemas.microsoft.com/office/powerpoint/2010/main" val="84850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12394" y="161668"/>
            <a:ext cx="9962548" cy="722870"/>
          </a:xfrm>
        </p:spPr>
        <p:txBody>
          <a:bodyPr/>
          <a:lstStyle/>
          <a:p>
            <a:r>
              <a:rPr lang="el-GR" b="1" dirty="0"/>
              <a:t>Ηλεκτρονική σχολική τάξη (</a:t>
            </a:r>
            <a:r>
              <a:rPr lang="en-US" b="1" dirty="0"/>
              <a:t>e-me)</a:t>
            </a:r>
            <a:endParaRPr lang="el-GR" b="1" dirty="0"/>
          </a:p>
        </p:txBody>
      </p:sp>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710249" y="1195485"/>
            <a:ext cx="6820930" cy="5139412"/>
          </a:xfrm>
          <a:prstGeom prst="rect">
            <a:avLst/>
          </a:prstGeom>
        </p:spPr>
      </p:pic>
    </p:spTree>
    <p:extLst>
      <p:ext uri="{BB962C8B-B14F-4D97-AF65-F5344CB8AC3E}">
        <p14:creationId xmlns:p14="http://schemas.microsoft.com/office/powerpoint/2010/main" val="240694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10674" y="183604"/>
            <a:ext cx="10018714" cy="698157"/>
          </a:xfrm>
        </p:spPr>
        <p:txBody>
          <a:bodyPr>
            <a:normAutofit fontScale="90000"/>
          </a:bodyPr>
          <a:lstStyle/>
          <a:p>
            <a:r>
              <a:rPr lang="el-GR" b="1" dirty="0"/>
              <a:t>Ηλεκτρονική σχολική τάξη (</a:t>
            </a:r>
            <a:r>
              <a:rPr lang="en-US" b="1" dirty="0"/>
              <a:t>e-me)</a:t>
            </a:r>
            <a:endParaRPr lang="el-GR" b="1" dirty="0"/>
          </a:p>
        </p:txBody>
      </p:sp>
      <p:pic>
        <p:nvPicPr>
          <p:cNvPr id="4" name="Εικόνα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98396" y="1079157"/>
            <a:ext cx="6398610" cy="5595239"/>
          </a:xfrm>
          <a:prstGeom prst="rect">
            <a:avLst/>
          </a:prstGeom>
        </p:spPr>
      </p:pic>
    </p:spTree>
    <p:extLst>
      <p:ext uri="{BB962C8B-B14F-4D97-AF65-F5344CB8AC3E}">
        <p14:creationId xmlns:p14="http://schemas.microsoft.com/office/powerpoint/2010/main" val="11213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9567" y="153950"/>
            <a:ext cx="9591845" cy="972064"/>
          </a:xfrm>
        </p:spPr>
        <p:txBody>
          <a:bodyPr/>
          <a:lstStyle/>
          <a:p>
            <a:r>
              <a:rPr lang="el-GR" b="1" dirty="0"/>
              <a:t>Ηλεκτρονική σχολική τάξη (</a:t>
            </a:r>
            <a:r>
              <a:rPr lang="en-US" b="1" dirty="0"/>
              <a:t>e-me)</a:t>
            </a:r>
            <a:endParaRPr lang="el-GR" b="1" dirty="0"/>
          </a:p>
        </p:txBody>
      </p:sp>
      <p:pic>
        <p:nvPicPr>
          <p:cNvPr id="4" name="Εικόνα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8486" y="1126014"/>
            <a:ext cx="6755027" cy="5058031"/>
          </a:xfrm>
          <a:prstGeom prst="rect">
            <a:avLst/>
          </a:prstGeom>
        </p:spPr>
      </p:pic>
    </p:spTree>
    <p:extLst>
      <p:ext uri="{BB962C8B-B14F-4D97-AF65-F5344CB8AC3E}">
        <p14:creationId xmlns:p14="http://schemas.microsoft.com/office/powerpoint/2010/main" val="1162203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17867" y="259492"/>
            <a:ext cx="10018714" cy="714632"/>
          </a:xfrm>
        </p:spPr>
        <p:txBody>
          <a:bodyPr/>
          <a:lstStyle/>
          <a:p>
            <a:r>
              <a:rPr lang="el-GR" b="1" dirty="0"/>
              <a:t>Ηλεκτρονική σχολική τάξη (</a:t>
            </a:r>
            <a:r>
              <a:rPr lang="en-US" b="1" dirty="0"/>
              <a:t>e-me)</a:t>
            </a:r>
            <a:endParaRPr lang="el-GR" b="1" dirty="0"/>
          </a:p>
        </p:txBody>
      </p:sp>
      <p:pic>
        <p:nvPicPr>
          <p:cNvPr id="4" name="Εικόνα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99617" y="1186519"/>
            <a:ext cx="6592765" cy="5563978"/>
          </a:xfrm>
          <a:prstGeom prst="rect">
            <a:avLst/>
          </a:prstGeom>
        </p:spPr>
      </p:pic>
    </p:spTree>
    <p:extLst>
      <p:ext uri="{BB962C8B-B14F-4D97-AF65-F5344CB8AC3E}">
        <p14:creationId xmlns:p14="http://schemas.microsoft.com/office/powerpoint/2010/main" val="396795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5811" y="298621"/>
            <a:ext cx="10018714" cy="912091"/>
          </a:xfrm>
        </p:spPr>
        <p:txBody>
          <a:bodyPr>
            <a:normAutofit/>
          </a:bodyPr>
          <a:lstStyle/>
          <a:p>
            <a:r>
              <a:rPr lang="el-GR" b="1" dirty="0"/>
              <a:t>Τι μπορώ να κάνω διδακτικά στη σύγχρονη</a:t>
            </a:r>
          </a:p>
        </p:txBody>
      </p:sp>
      <p:sp>
        <p:nvSpPr>
          <p:cNvPr id="3" name="Θέση περιεχομένου 2"/>
          <p:cNvSpPr>
            <a:spLocks noGrp="1"/>
          </p:cNvSpPr>
          <p:nvPr>
            <p:ph idx="1"/>
          </p:nvPr>
        </p:nvSpPr>
        <p:spPr>
          <a:xfrm>
            <a:off x="1485811" y="1324544"/>
            <a:ext cx="10018712" cy="4470399"/>
          </a:xfrm>
        </p:spPr>
        <p:txBody>
          <a:bodyPr>
            <a:normAutofit fontScale="92500" lnSpcReduction="10000"/>
          </a:bodyPr>
          <a:lstStyle/>
          <a:p>
            <a:r>
              <a:rPr lang="el-GR" b="1" dirty="0"/>
              <a:t>Γ΄ Λυκείου</a:t>
            </a:r>
          </a:p>
          <a:p>
            <a:r>
              <a:rPr lang="el-GR" b="1" dirty="0">
                <a:solidFill>
                  <a:schemeClr val="accent1">
                    <a:lumMod val="75000"/>
                  </a:schemeClr>
                </a:solidFill>
              </a:rPr>
              <a:t>σύγχρονη και ασύγχρονη </a:t>
            </a:r>
            <a:r>
              <a:rPr lang="el-GR" dirty="0"/>
              <a:t>να λειτουργούν παράλληλα, δηλαδή: </a:t>
            </a:r>
          </a:p>
          <a:p>
            <a:r>
              <a:rPr lang="el-GR" dirty="0"/>
              <a:t>Αναθέτουμε εργασία, τεστ, κριτήριο, κ.λπ. στην ασύγχρονη και το συζητάμε με τους / τις μαθητές/ </a:t>
            </a:r>
            <a:r>
              <a:rPr lang="el-GR" dirty="0" err="1"/>
              <a:t>τριες</a:t>
            </a:r>
            <a:r>
              <a:rPr lang="el-GR" dirty="0"/>
              <a:t> στην σύγχρονη </a:t>
            </a:r>
          </a:p>
          <a:p>
            <a:r>
              <a:rPr lang="el-GR" dirty="0"/>
              <a:t>Τι χρειάζεται να προσέξουμε: </a:t>
            </a:r>
          </a:p>
          <a:p>
            <a:pPr lvl="1">
              <a:buFont typeface="Arial" panose="020B0604020202020204" pitchFamily="34" charset="0"/>
              <a:buChar char="•"/>
            </a:pPr>
            <a:r>
              <a:rPr lang="el-GR" dirty="0"/>
              <a:t>Τη διατήρηση του ενδιαφέροντος</a:t>
            </a:r>
          </a:p>
          <a:p>
            <a:pPr lvl="1">
              <a:buFont typeface="Arial" panose="020B0604020202020204" pitchFamily="34" charset="0"/>
              <a:buChar char="•"/>
            </a:pPr>
            <a:r>
              <a:rPr lang="el-GR" dirty="0"/>
              <a:t>Την αφήγηση / τον μονόλογό μας </a:t>
            </a:r>
          </a:p>
          <a:p>
            <a:pPr lvl="1">
              <a:buFont typeface="Arial" panose="020B0604020202020204" pitchFamily="34" charset="0"/>
              <a:buChar char="•"/>
            </a:pPr>
            <a:r>
              <a:rPr lang="el-GR" dirty="0"/>
              <a:t>Την ποσότητα της πληροφορίας</a:t>
            </a:r>
          </a:p>
          <a:p>
            <a:pPr lvl="1">
              <a:buFont typeface="Arial" panose="020B0604020202020204" pitchFamily="34" charset="0"/>
              <a:buChar char="•"/>
            </a:pPr>
            <a:r>
              <a:rPr lang="el-GR" dirty="0"/>
              <a:t>Την ποικιλία των δραστηριοτήτων </a:t>
            </a:r>
          </a:p>
          <a:p>
            <a:pPr lvl="1">
              <a:buFont typeface="Arial" panose="020B0604020202020204" pitchFamily="34" charset="0"/>
              <a:buChar char="•"/>
            </a:pPr>
            <a:r>
              <a:rPr lang="el-GR" dirty="0"/>
              <a:t>Τη διαρκή διατήρηση της επικοινωνίας (π.χ. τυχαίες ερωτήσεις στα παιδιά για να διαπιστώσουμε εάν συμμετέχουν), καθώς απουσιάζει η οπτική επαφή.  </a:t>
            </a:r>
          </a:p>
        </p:txBody>
      </p:sp>
    </p:spTree>
    <p:extLst>
      <p:ext uri="{BB962C8B-B14F-4D97-AF65-F5344CB8AC3E}">
        <p14:creationId xmlns:p14="http://schemas.microsoft.com/office/powerpoint/2010/main" val="62099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8452" y="100914"/>
            <a:ext cx="10018714" cy="949036"/>
          </a:xfrm>
        </p:spPr>
        <p:txBody>
          <a:bodyPr/>
          <a:lstStyle/>
          <a:p>
            <a:r>
              <a:rPr lang="el-GR" b="1" dirty="0"/>
              <a:t>Επίσης για τη Γ’ Λυκείου </a:t>
            </a:r>
          </a:p>
        </p:txBody>
      </p:sp>
      <p:sp>
        <p:nvSpPr>
          <p:cNvPr id="3" name="Θέση περιεχομένου 2"/>
          <p:cNvSpPr>
            <a:spLocks noGrp="1"/>
          </p:cNvSpPr>
          <p:nvPr>
            <p:ph idx="1"/>
          </p:nvPr>
        </p:nvSpPr>
        <p:spPr>
          <a:xfrm>
            <a:off x="1558452" y="1049950"/>
            <a:ext cx="9944571" cy="5194331"/>
          </a:xfrm>
        </p:spPr>
        <p:txBody>
          <a:bodyPr>
            <a:normAutofit/>
          </a:bodyPr>
          <a:lstStyle/>
          <a:p>
            <a:r>
              <a:rPr lang="el-GR" dirty="0"/>
              <a:t>Επαναληπτικές δραστηριότητες </a:t>
            </a:r>
            <a:r>
              <a:rPr lang="el-GR" i="1" dirty="0">
                <a:solidFill>
                  <a:schemeClr val="accent1">
                    <a:lumMod val="75000"/>
                  </a:schemeClr>
                </a:solidFill>
              </a:rPr>
              <a:t>(π.χ. κριτήρια αξιολόγησης για τα μαθήματα, αξιοποίηση του </a:t>
            </a:r>
            <a:r>
              <a:rPr lang="en-US" i="1" dirty="0">
                <a:solidFill>
                  <a:schemeClr val="accent1">
                    <a:lumMod val="75000"/>
                  </a:schemeClr>
                </a:solidFill>
              </a:rPr>
              <a:t>study4exams</a:t>
            </a:r>
            <a:r>
              <a:rPr lang="el-GR" i="1" dirty="0">
                <a:solidFill>
                  <a:schemeClr val="accent1">
                    <a:lumMod val="75000"/>
                  </a:schemeClr>
                </a:solidFill>
              </a:rPr>
              <a:t>, κ.λπ</a:t>
            </a:r>
            <a:r>
              <a:rPr lang="el-GR" dirty="0"/>
              <a:t>.</a:t>
            </a:r>
            <a:r>
              <a:rPr lang="el-GR" dirty="0">
                <a:solidFill>
                  <a:schemeClr val="accent1">
                    <a:lumMod val="75000"/>
                  </a:schemeClr>
                </a:solidFill>
              </a:rPr>
              <a:t>)</a:t>
            </a:r>
            <a:r>
              <a:rPr lang="el-GR" dirty="0"/>
              <a:t> </a:t>
            </a:r>
          </a:p>
          <a:p>
            <a:r>
              <a:rPr lang="el-GR" dirty="0"/>
              <a:t>Για τη μείωση της επιβάρυνσης των διδασκόντων </a:t>
            </a:r>
          </a:p>
          <a:p>
            <a:pPr lvl="1">
              <a:buFont typeface="Arial" panose="020B0604020202020204" pitchFamily="34" charset="0"/>
              <a:buChar char="•"/>
            </a:pPr>
            <a:r>
              <a:rPr lang="el-GR" dirty="0"/>
              <a:t>Ανταλλαγή διδακτικού ή άλλου υλικού μεταξύ συναδέλφων </a:t>
            </a:r>
          </a:p>
          <a:p>
            <a:pPr lvl="1">
              <a:buFont typeface="Arial" panose="020B0604020202020204" pitchFamily="34" charset="0"/>
              <a:buChar char="•"/>
            </a:pPr>
            <a:r>
              <a:rPr lang="el-GR" dirty="0"/>
              <a:t>Ανταλλαγή καλών πρακτικών (περισσότερο ίσως από ποτέ είναι απαραίτητη η επικοινωνία και η επαφή μεταξύ μας)</a:t>
            </a:r>
          </a:p>
          <a:p>
            <a:pPr lvl="1">
              <a:buFont typeface="Arial" panose="020B0604020202020204" pitchFamily="34" charset="0"/>
              <a:buChar char="•"/>
            </a:pPr>
            <a:r>
              <a:rPr lang="el-GR" dirty="0"/>
              <a:t>Αξιοποίηση των ψηφιακών εργαλείων και στην κατεύθυνση αυτή </a:t>
            </a:r>
            <a:r>
              <a:rPr lang="el-GR" i="1" dirty="0">
                <a:solidFill>
                  <a:schemeClr val="accent1">
                    <a:lumMod val="75000"/>
                  </a:schemeClr>
                </a:solidFill>
              </a:rPr>
              <a:t>(π.χ. επικοινωνία μέσω </a:t>
            </a:r>
            <a:r>
              <a:rPr lang="en-US" i="1" dirty="0" err="1">
                <a:solidFill>
                  <a:schemeClr val="accent1">
                    <a:lumMod val="75000"/>
                  </a:schemeClr>
                </a:solidFill>
              </a:rPr>
              <a:t>webex</a:t>
            </a:r>
            <a:r>
              <a:rPr lang="en-US" i="1" dirty="0">
                <a:solidFill>
                  <a:schemeClr val="accent1">
                    <a:lumMod val="75000"/>
                  </a:schemeClr>
                </a:solidFill>
              </a:rPr>
              <a:t> </a:t>
            </a:r>
            <a:r>
              <a:rPr lang="el-GR" i="1" dirty="0">
                <a:solidFill>
                  <a:schemeClr val="accent1">
                    <a:lumMod val="75000"/>
                  </a:schemeClr>
                </a:solidFill>
              </a:rPr>
              <a:t>-υποστηρίζουμε ταυτόχρονα και τον ψηφιακό </a:t>
            </a:r>
            <a:r>
              <a:rPr lang="el-GR" i="1" dirty="0" err="1">
                <a:solidFill>
                  <a:schemeClr val="accent1">
                    <a:lumMod val="75000"/>
                  </a:schemeClr>
                </a:solidFill>
              </a:rPr>
              <a:t>γραμματισμό</a:t>
            </a:r>
            <a:r>
              <a:rPr lang="el-GR" i="1" dirty="0">
                <a:solidFill>
                  <a:schemeClr val="accent1">
                    <a:lumMod val="75000"/>
                  </a:schemeClr>
                </a:solidFill>
              </a:rPr>
              <a:t> μας) </a:t>
            </a:r>
          </a:p>
          <a:p>
            <a:r>
              <a:rPr lang="el-GR" dirty="0"/>
              <a:t>Συναισθηματική ενδυνάμωση μαθητών/τριών </a:t>
            </a:r>
          </a:p>
          <a:p>
            <a:r>
              <a:rPr lang="el-GR" dirty="0"/>
              <a:t>Προτάσεις δημιουργικής αξιοποίησης του χρόνου τους (παραδείγματα στη συνέχεια) </a:t>
            </a:r>
          </a:p>
        </p:txBody>
      </p:sp>
    </p:spTree>
    <p:extLst>
      <p:ext uri="{BB962C8B-B14F-4D97-AF65-F5344CB8AC3E}">
        <p14:creationId xmlns:p14="http://schemas.microsoft.com/office/powerpoint/2010/main" val="3570348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3999" y="94674"/>
            <a:ext cx="9895897" cy="736600"/>
          </a:xfrm>
        </p:spPr>
        <p:txBody>
          <a:bodyPr/>
          <a:lstStyle/>
          <a:p>
            <a:r>
              <a:rPr lang="el-GR" b="1" dirty="0"/>
              <a:t>Για τις άλλες τάξεις </a:t>
            </a:r>
          </a:p>
        </p:txBody>
      </p:sp>
      <p:sp>
        <p:nvSpPr>
          <p:cNvPr id="3" name="Θέση περιεχομένου 2"/>
          <p:cNvSpPr>
            <a:spLocks noGrp="1"/>
          </p:cNvSpPr>
          <p:nvPr>
            <p:ph idx="1"/>
          </p:nvPr>
        </p:nvSpPr>
        <p:spPr>
          <a:xfrm>
            <a:off x="1440873" y="831274"/>
            <a:ext cx="10418618" cy="5791199"/>
          </a:xfrm>
        </p:spPr>
        <p:txBody>
          <a:bodyPr>
            <a:noAutofit/>
          </a:bodyPr>
          <a:lstStyle/>
          <a:p>
            <a:pPr>
              <a:lnSpc>
                <a:spcPct val="110000"/>
              </a:lnSpc>
              <a:spcBef>
                <a:spcPts val="0"/>
              </a:spcBef>
            </a:pPr>
            <a:r>
              <a:rPr lang="el-GR" sz="2200" dirty="0"/>
              <a:t>Με δεδομένο ότι: </a:t>
            </a:r>
            <a:r>
              <a:rPr lang="el-GR" sz="2200" dirty="0">
                <a:solidFill>
                  <a:schemeClr val="accent1">
                    <a:lumMod val="75000"/>
                  </a:schemeClr>
                </a:solidFill>
              </a:rPr>
              <a:t>Στόχος δεν είναι η κάλυψη της διδακτέας ύλης</a:t>
            </a:r>
            <a:r>
              <a:rPr lang="el-GR" sz="2200" dirty="0"/>
              <a:t>, αλλά η συνέχιση </a:t>
            </a:r>
            <a:r>
              <a:rPr lang="el-GR" sz="2200" dirty="0">
                <a:solidFill>
                  <a:schemeClr val="accent1">
                    <a:lumMod val="75000"/>
                  </a:schemeClr>
                </a:solidFill>
              </a:rPr>
              <a:t>της επαφής των μαθητών με τη μαθησιακή διαδικασία</a:t>
            </a:r>
            <a:r>
              <a:rPr lang="el-GR" sz="2200" dirty="0"/>
              <a:t>, αναδύεται το ερώτημα:</a:t>
            </a:r>
          </a:p>
          <a:p>
            <a:pPr>
              <a:lnSpc>
                <a:spcPct val="110000"/>
              </a:lnSpc>
              <a:spcBef>
                <a:spcPts val="0"/>
              </a:spcBef>
            </a:pPr>
            <a:r>
              <a:rPr lang="el-GR" sz="2200" i="1" dirty="0"/>
              <a:t>Τι είδους επαναλήψεις είναι αποδοτικές και κατάλληλες στο πλαίσιο της </a:t>
            </a:r>
            <a:r>
              <a:rPr lang="el-GR" sz="2200" i="1" dirty="0" err="1"/>
              <a:t>τηλεκπαίδευσης</a:t>
            </a:r>
            <a:r>
              <a:rPr lang="el-GR" sz="2200" i="1" dirty="0"/>
              <a:t>; </a:t>
            </a:r>
          </a:p>
          <a:p>
            <a:pPr lvl="1">
              <a:lnSpc>
                <a:spcPct val="110000"/>
              </a:lnSpc>
              <a:spcBef>
                <a:spcPts val="0"/>
              </a:spcBef>
              <a:buFont typeface="Wingdings" panose="05000000000000000000" pitchFamily="2" charset="2"/>
              <a:buChar char="ü"/>
            </a:pPr>
            <a:r>
              <a:rPr lang="el-GR" sz="2200" dirty="0"/>
              <a:t>όχι της κλασικής μορφής π.χ. διαβάστε συγκεκριμένες σελίδες και απαντήστε σε τεστ (</a:t>
            </a:r>
            <a:r>
              <a:rPr lang="el-GR" sz="2200" i="1" dirty="0"/>
              <a:t>οι μαθητές μπορούν να έχουν ανοιχτό το βιβλίο</a:t>
            </a:r>
            <a:r>
              <a:rPr lang="en-US" sz="2200" i="1" dirty="0"/>
              <a:t> </a:t>
            </a:r>
            <a:r>
              <a:rPr lang="el-GR" sz="2200" i="1" dirty="0"/>
              <a:t>ή να κάνουν αναζήτηση στο </a:t>
            </a:r>
            <a:r>
              <a:rPr lang="en-US" sz="2200" i="1" dirty="0"/>
              <a:t>internet </a:t>
            </a:r>
            <a:r>
              <a:rPr lang="el-GR" sz="2200" i="1" dirty="0"/>
              <a:t>και να μας δώσουν με </a:t>
            </a:r>
            <a:r>
              <a:rPr lang="en-US" sz="2200" i="1" dirty="0"/>
              <a:t>copy-paste </a:t>
            </a:r>
            <a:r>
              <a:rPr lang="el-GR" sz="2200" i="1" dirty="0"/>
              <a:t>τις απαντήσεις, είναι μονότονες</a:t>
            </a:r>
            <a:r>
              <a:rPr lang="el-GR" sz="2200" dirty="0"/>
              <a:t>), αν και δεν τις αποκλείουμε εντελώς, ωστόσο είναι αποδοτικότερες πολλαπλά αυτές: </a:t>
            </a:r>
          </a:p>
          <a:p>
            <a:pPr lvl="1">
              <a:lnSpc>
                <a:spcPct val="110000"/>
              </a:lnSpc>
              <a:spcBef>
                <a:spcPts val="0"/>
              </a:spcBef>
              <a:buFont typeface="Wingdings" panose="05000000000000000000" pitchFamily="2" charset="2"/>
              <a:buChar char="ü"/>
            </a:pPr>
            <a:r>
              <a:rPr lang="el-GR" sz="2200" dirty="0"/>
              <a:t>της λογικής </a:t>
            </a:r>
            <a:r>
              <a:rPr lang="el-GR" sz="2200" dirty="0">
                <a:solidFill>
                  <a:schemeClr val="accent1">
                    <a:lumMod val="75000"/>
                  </a:schemeClr>
                </a:solidFill>
              </a:rPr>
              <a:t>μικρών εργασιών </a:t>
            </a:r>
            <a:r>
              <a:rPr lang="el-GR" sz="2200" dirty="0"/>
              <a:t>πάνω σε ήδη διδαγμένες ενότητες με τη μορφή της</a:t>
            </a:r>
          </a:p>
          <a:p>
            <a:pPr lvl="2">
              <a:lnSpc>
                <a:spcPct val="110000"/>
              </a:lnSpc>
              <a:spcBef>
                <a:spcPts val="0"/>
              </a:spcBef>
              <a:buFont typeface="Wingdings" panose="05000000000000000000" pitchFamily="2" charset="2"/>
              <a:buChar char="§"/>
            </a:pPr>
            <a:r>
              <a:rPr lang="el-GR" sz="2200" dirty="0"/>
              <a:t>εμπέδωσης</a:t>
            </a:r>
          </a:p>
          <a:p>
            <a:pPr lvl="2">
              <a:lnSpc>
                <a:spcPct val="110000"/>
              </a:lnSpc>
              <a:spcBef>
                <a:spcPts val="0"/>
              </a:spcBef>
              <a:buFont typeface="Wingdings" panose="05000000000000000000" pitchFamily="2" charset="2"/>
              <a:buChar char="§"/>
            </a:pPr>
            <a:r>
              <a:rPr lang="el-GR" sz="2200" dirty="0"/>
              <a:t>σύνθεσης</a:t>
            </a:r>
          </a:p>
          <a:p>
            <a:pPr lvl="2">
              <a:lnSpc>
                <a:spcPct val="110000"/>
              </a:lnSpc>
              <a:spcBef>
                <a:spcPts val="0"/>
              </a:spcBef>
              <a:buFont typeface="Wingdings" panose="05000000000000000000" pitchFamily="2" charset="2"/>
              <a:buChar char="§"/>
            </a:pPr>
            <a:r>
              <a:rPr lang="el-GR" sz="2200" dirty="0"/>
              <a:t>δημιουργικής ενασχόλησης με διδακτικό υλικό</a:t>
            </a:r>
          </a:p>
        </p:txBody>
      </p:sp>
    </p:spTree>
    <p:extLst>
      <p:ext uri="{BB962C8B-B14F-4D97-AF65-F5344CB8AC3E}">
        <p14:creationId xmlns:p14="http://schemas.microsoft.com/office/powerpoint/2010/main" val="341393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17BD9-4A11-4E27-831C-CDFE0E9D805D}"/>
              </a:ext>
            </a:extLst>
          </p:cNvPr>
          <p:cNvSpPr>
            <a:spLocks noGrp="1"/>
          </p:cNvSpPr>
          <p:nvPr>
            <p:ph type="title"/>
          </p:nvPr>
        </p:nvSpPr>
        <p:spPr>
          <a:xfrm>
            <a:off x="1644074" y="307110"/>
            <a:ext cx="9886660" cy="838200"/>
          </a:xfrm>
        </p:spPr>
        <p:txBody>
          <a:bodyPr/>
          <a:lstStyle/>
          <a:p>
            <a:r>
              <a:rPr lang="el-GR" b="1" dirty="0"/>
              <a:t>Με άλλα λόγια </a:t>
            </a:r>
          </a:p>
        </p:txBody>
      </p:sp>
      <p:sp>
        <p:nvSpPr>
          <p:cNvPr id="3" name="Θέση περιεχομένου 2">
            <a:extLst>
              <a:ext uri="{FF2B5EF4-FFF2-40B4-BE49-F238E27FC236}">
                <a16:creationId xmlns:a16="http://schemas.microsoft.com/office/drawing/2014/main" id="{11A41E18-8A51-49E1-94A4-1A76D3B372E4}"/>
              </a:ext>
            </a:extLst>
          </p:cNvPr>
          <p:cNvSpPr>
            <a:spLocks noGrp="1"/>
          </p:cNvSpPr>
          <p:nvPr>
            <p:ph idx="1"/>
          </p:nvPr>
        </p:nvSpPr>
        <p:spPr>
          <a:xfrm>
            <a:off x="1570181" y="1219200"/>
            <a:ext cx="9688945" cy="5135418"/>
          </a:xfrm>
        </p:spPr>
        <p:txBody>
          <a:bodyPr>
            <a:normAutofit/>
          </a:bodyPr>
          <a:lstStyle/>
          <a:p>
            <a:pPr>
              <a:lnSpc>
                <a:spcPct val="100000"/>
              </a:lnSpc>
              <a:spcBef>
                <a:spcPts val="0"/>
              </a:spcBef>
            </a:pPr>
            <a:r>
              <a:rPr lang="el-GR" dirty="0"/>
              <a:t>Επιλέγουμε κομβικές ενότητες της μέχρι σήμερα διδαγμένης ύλης </a:t>
            </a:r>
          </a:p>
          <a:p>
            <a:pPr>
              <a:lnSpc>
                <a:spcPct val="100000"/>
              </a:lnSpc>
              <a:spcBef>
                <a:spcPts val="0"/>
              </a:spcBef>
            </a:pPr>
            <a:r>
              <a:rPr lang="el-GR" dirty="0"/>
              <a:t>Φτιάχνουμε ένα </a:t>
            </a:r>
            <a:r>
              <a:rPr lang="el-GR" b="1" dirty="0">
                <a:effectLst>
                  <a:outerShdw blurRad="38100" dist="38100" dir="2700000" algn="tl">
                    <a:srgbClr val="000000">
                      <a:alpha val="43137"/>
                    </a:srgbClr>
                  </a:outerShdw>
                </a:effectLst>
              </a:rPr>
              <a:t>χρονοδιάγραμμα εξ αποστάσεως μαθημάτων</a:t>
            </a:r>
            <a:r>
              <a:rPr lang="el-GR" dirty="0"/>
              <a:t>, σε ορίζοντα δύο ή τεσσάρων εβδομάδων </a:t>
            </a:r>
          </a:p>
          <a:p>
            <a:pPr>
              <a:lnSpc>
                <a:spcPct val="100000"/>
              </a:lnSpc>
              <a:spcBef>
                <a:spcPts val="0"/>
              </a:spcBef>
            </a:pPr>
            <a:r>
              <a:rPr lang="el-GR" dirty="0"/>
              <a:t>Δεν ακολουθούμε τη γραμμική λογική (ή τη λογική των σελίδων)</a:t>
            </a:r>
          </a:p>
          <a:p>
            <a:pPr>
              <a:lnSpc>
                <a:spcPct val="100000"/>
              </a:lnSpc>
              <a:spcBef>
                <a:spcPts val="0"/>
              </a:spcBef>
            </a:pPr>
            <a:r>
              <a:rPr lang="el-GR" dirty="0"/>
              <a:t>Ετοιμάζουμε  το διδακτικό υλικό, ώστε να είναι κατάλληλο για δύο μορφές διδασκαλίας. Ενδεικτικά:</a:t>
            </a:r>
          </a:p>
          <a:p>
            <a:pPr lvl="1">
              <a:lnSpc>
                <a:spcPct val="100000"/>
              </a:lnSpc>
              <a:spcBef>
                <a:spcPts val="0"/>
              </a:spcBef>
            </a:pPr>
            <a:r>
              <a:rPr lang="el-GR" sz="2400" dirty="0">
                <a:solidFill>
                  <a:srgbClr val="7030A0"/>
                </a:solidFill>
              </a:rPr>
              <a:t>σύγχρονες συνεδρίες </a:t>
            </a:r>
            <a:r>
              <a:rPr lang="el-GR" sz="2400" dirty="0"/>
              <a:t>(μικρότερη αναλογία διδακτικού χρόνου)</a:t>
            </a:r>
          </a:p>
          <a:p>
            <a:pPr lvl="1">
              <a:lnSpc>
                <a:spcPct val="100000"/>
              </a:lnSpc>
              <a:spcBef>
                <a:spcPts val="0"/>
              </a:spcBef>
            </a:pPr>
            <a:r>
              <a:rPr lang="el-GR" sz="2400" dirty="0">
                <a:solidFill>
                  <a:srgbClr val="7030A0"/>
                </a:solidFill>
              </a:rPr>
              <a:t>ασύγχρονες δραστηριότητες </a:t>
            </a:r>
            <a:r>
              <a:rPr lang="el-GR" sz="2400" dirty="0"/>
              <a:t>(μεγαλύτερη αναλογία του συνολικού διδακτικού χρόνου)</a:t>
            </a:r>
          </a:p>
          <a:p>
            <a:pPr lvl="1">
              <a:lnSpc>
                <a:spcPct val="100000"/>
              </a:lnSpc>
              <a:spcBef>
                <a:spcPts val="0"/>
              </a:spcBef>
            </a:pPr>
            <a:endParaRPr lang="el-GR" dirty="0"/>
          </a:p>
        </p:txBody>
      </p:sp>
    </p:spTree>
    <p:extLst>
      <p:ext uri="{BB962C8B-B14F-4D97-AF65-F5344CB8AC3E}">
        <p14:creationId xmlns:p14="http://schemas.microsoft.com/office/powerpoint/2010/main" val="308573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17BD9-4A11-4E27-831C-CDFE0E9D805D}"/>
              </a:ext>
            </a:extLst>
          </p:cNvPr>
          <p:cNvSpPr>
            <a:spLocks noGrp="1"/>
          </p:cNvSpPr>
          <p:nvPr>
            <p:ph type="title"/>
          </p:nvPr>
        </p:nvSpPr>
        <p:spPr>
          <a:xfrm>
            <a:off x="1715513" y="142160"/>
            <a:ext cx="8915160" cy="775812"/>
          </a:xfrm>
        </p:spPr>
        <p:txBody>
          <a:bodyPr>
            <a:normAutofit fontScale="90000"/>
          </a:bodyPr>
          <a:lstStyle/>
          <a:p>
            <a:r>
              <a:rPr lang="el-GR" b="1" dirty="0"/>
              <a:t>Θεωρητικές και εμπειρικές διαπιστώσεις </a:t>
            </a:r>
          </a:p>
        </p:txBody>
      </p:sp>
      <p:sp>
        <p:nvSpPr>
          <p:cNvPr id="3" name="Θέση περιεχομένου 2">
            <a:extLst>
              <a:ext uri="{FF2B5EF4-FFF2-40B4-BE49-F238E27FC236}">
                <a16:creationId xmlns:a16="http://schemas.microsoft.com/office/drawing/2014/main" id="{11A41E18-8A51-49E1-94A4-1A76D3B372E4}"/>
              </a:ext>
            </a:extLst>
          </p:cNvPr>
          <p:cNvSpPr>
            <a:spLocks noGrp="1"/>
          </p:cNvSpPr>
          <p:nvPr>
            <p:ph idx="1"/>
          </p:nvPr>
        </p:nvSpPr>
        <p:spPr>
          <a:xfrm>
            <a:off x="1070768" y="917972"/>
            <a:ext cx="10790333" cy="5316573"/>
          </a:xfrm>
        </p:spPr>
        <p:txBody>
          <a:bodyPr>
            <a:normAutofit fontScale="92500"/>
          </a:bodyPr>
          <a:lstStyle/>
          <a:p>
            <a:pPr>
              <a:lnSpc>
                <a:spcPct val="120000"/>
              </a:lnSpc>
              <a:spcBef>
                <a:spcPts val="0"/>
              </a:spcBef>
              <a:spcAft>
                <a:spcPts val="0"/>
              </a:spcAft>
            </a:pPr>
            <a:r>
              <a:rPr lang="el-GR" dirty="0"/>
              <a:t>Διαφορές </a:t>
            </a:r>
            <a:r>
              <a:rPr lang="el-GR" dirty="0" err="1"/>
              <a:t>τηλεκπαίδευσης</a:t>
            </a:r>
            <a:r>
              <a:rPr lang="el-GR" dirty="0"/>
              <a:t> με συμβατική εκπαίδευση: </a:t>
            </a:r>
          </a:p>
          <a:p>
            <a:pPr lvl="1">
              <a:lnSpc>
                <a:spcPct val="120000"/>
              </a:lnSpc>
              <a:spcBef>
                <a:spcPts val="0"/>
              </a:spcBef>
              <a:spcAft>
                <a:spcPts val="0"/>
              </a:spcAft>
              <a:buFont typeface="Wingdings" panose="05000000000000000000" pitchFamily="2" charset="2"/>
              <a:buChar char="ü"/>
            </a:pPr>
            <a:r>
              <a:rPr lang="el-GR" dirty="0" err="1"/>
              <a:t>Προαπαιτούμενα</a:t>
            </a:r>
            <a:r>
              <a:rPr lang="el-GR" dirty="0"/>
              <a:t> από τους διδάσκοντες  - ψηφιακός γραμματισμός</a:t>
            </a:r>
          </a:p>
          <a:p>
            <a:pPr lvl="1">
              <a:lnSpc>
                <a:spcPct val="120000"/>
              </a:lnSpc>
              <a:spcBef>
                <a:spcPts val="0"/>
              </a:spcBef>
              <a:spcAft>
                <a:spcPts val="0"/>
              </a:spcAft>
              <a:buFont typeface="Wingdings" panose="05000000000000000000" pitchFamily="2" charset="2"/>
              <a:buChar char="ü"/>
            </a:pPr>
            <a:r>
              <a:rPr lang="el-GR" dirty="0"/>
              <a:t>Ρόλοι και σχέσεις διδασκόντων -  διδασκομένων  </a:t>
            </a:r>
          </a:p>
          <a:p>
            <a:pPr>
              <a:lnSpc>
                <a:spcPct val="120000"/>
              </a:lnSpc>
              <a:spcBef>
                <a:spcPts val="0"/>
              </a:spcBef>
              <a:spcAft>
                <a:spcPts val="0"/>
              </a:spcAft>
            </a:pPr>
            <a:r>
              <a:rPr lang="el-GR" dirty="0"/>
              <a:t>Απαιτείται μεγαλύτερη / διαφορετική προετοιμασία  από τους/τις διδάσκοντες/</a:t>
            </a:r>
            <a:r>
              <a:rPr lang="el-GR" dirty="0" err="1"/>
              <a:t>ουσες</a:t>
            </a:r>
            <a:r>
              <a:rPr lang="el-GR" dirty="0"/>
              <a:t>: </a:t>
            </a:r>
          </a:p>
          <a:p>
            <a:pPr lvl="1">
              <a:lnSpc>
                <a:spcPct val="120000"/>
              </a:lnSpc>
              <a:spcBef>
                <a:spcPts val="0"/>
              </a:spcBef>
              <a:spcAft>
                <a:spcPts val="0"/>
              </a:spcAft>
              <a:buFont typeface="Wingdings" panose="05000000000000000000" pitchFamily="2" charset="2"/>
              <a:buChar char="ü"/>
            </a:pPr>
            <a:r>
              <a:rPr lang="el-GR" dirty="0"/>
              <a:t>Νέο υλικό </a:t>
            </a:r>
          </a:p>
          <a:p>
            <a:pPr lvl="1">
              <a:lnSpc>
                <a:spcPct val="120000"/>
              </a:lnSpc>
              <a:spcBef>
                <a:spcPts val="0"/>
              </a:spcBef>
              <a:spcAft>
                <a:spcPts val="0"/>
              </a:spcAft>
              <a:buFont typeface="Wingdings" panose="05000000000000000000" pitchFamily="2" charset="2"/>
              <a:buChar char="ü"/>
            </a:pPr>
            <a:r>
              <a:rPr lang="el-GR" dirty="0"/>
              <a:t>Τροποποίηση του παλιού υλικού και </a:t>
            </a:r>
          </a:p>
          <a:p>
            <a:pPr lvl="1">
              <a:lnSpc>
                <a:spcPct val="120000"/>
              </a:lnSpc>
              <a:spcBef>
                <a:spcPts val="0"/>
              </a:spcBef>
              <a:spcAft>
                <a:spcPts val="0"/>
              </a:spcAft>
              <a:buFont typeface="Wingdings" panose="05000000000000000000" pitchFamily="2" charset="2"/>
              <a:buChar char="ü"/>
            </a:pPr>
            <a:r>
              <a:rPr lang="el-GR" dirty="0"/>
              <a:t>Διαμόρφωση, ώστε να είναι κατάλληλο για </a:t>
            </a:r>
            <a:r>
              <a:rPr lang="el-GR" b="1" dirty="0">
                <a:solidFill>
                  <a:schemeClr val="accent1">
                    <a:lumMod val="75000"/>
                  </a:schemeClr>
                </a:solidFill>
                <a:effectLst>
                  <a:outerShdw blurRad="38100" dist="38100" dir="2700000" algn="tl">
                    <a:srgbClr val="000000">
                      <a:alpha val="43137"/>
                    </a:srgbClr>
                  </a:outerShdw>
                </a:effectLst>
              </a:rPr>
              <a:t>σύγχρονες συνεδρίες </a:t>
            </a:r>
            <a:r>
              <a:rPr lang="el-GR" dirty="0"/>
              <a:t>αλλά και </a:t>
            </a:r>
            <a:r>
              <a:rPr lang="el-GR" b="1" dirty="0">
                <a:solidFill>
                  <a:schemeClr val="accent1">
                    <a:lumMod val="75000"/>
                  </a:schemeClr>
                </a:solidFill>
                <a:effectLst>
                  <a:outerShdw blurRad="38100" dist="38100" dir="2700000" algn="tl">
                    <a:srgbClr val="000000">
                      <a:alpha val="43137"/>
                    </a:srgbClr>
                  </a:outerShdw>
                </a:effectLst>
              </a:rPr>
              <a:t>ασύγχρονες δραστηριότητες</a:t>
            </a:r>
          </a:p>
          <a:p>
            <a:pPr lvl="1">
              <a:lnSpc>
                <a:spcPct val="120000"/>
              </a:lnSpc>
              <a:spcBef>
                <a:spcPts val="0"/>
              </a:spcBef>
              <a:spcAft>
                <a:spcPts val="0"/>
              </a:spcAft>
              <a:buFont typeface="Wingdings" panose="05000000000000000000" pitchFamily="2" charset="2"/>
              <a:buChar char="ü"/>
            </a:pPr>
            <a:r>
              <a:rPr lang="el-GR" b="1" dirty="0">
                <a:effectLst>
                  <a:outerShdw blurRad="38100" dist="38100" dir="2700000" algn="tl">
                    <a:srgbClr val="000000">
                      <a:alpha val="43137"/>
                    </a:srgbClr>
                  </a:outerShdw>
                </a:effectLst>
              </a:rPr>
              <a:t>Προσαρμογή </a:t>
            </a:r>
            <a:r>
              <a:rPr lang="el-GR" dirty="0"/>
              <a:t> στις ιδιαιτερότητες της διδασκαλίας χωρίς διά ζώσης αλληλεπίδραση </a:t>
            </a:r>
            <a:r>
              <a:rPr lang="el-GR" i="1" dirty="0"/>
              <a:t>(π.χ. διατήρηση ενδιαφέροντος μαθητών/τριών – διαχείριση ‘εικονικής τάξης’ – διάρκεια ωρών, ποσότητα πληροφορίας, κ.λπ.) </a:t>
            </a:r>
          </a:p>
          <a:p>
            <a:pPr>
              <a:lnSpc>
                <a:spcPct val="120000"/>
              </a:lnSpc>
              <a:spcBef>
                <a:spcPts val="0"/>
              </a:spcBef>
              <a:spcAft>
                <a:spcPts val="0"/>
              </a:spcAft>
            </a:pPr>
            <a:r>
              <a:rPr lang="el-GR" dirty="0"/>
              <a:t>Το </a:t>
            </a:r>
            <a:r>
              <a:rPr lang="en-US" b="1" dirty="0">
                <a:solidFill>
                  <a:schemeClr val="accent1">
                    <a:lumMod val="75000"/>
                  </a:schemeClr>
                </a:solidFill>
              </a:rPr>
              <a:t>e-learning </a:t>
            </a:r>
            <a:r>
              <a:rPr lang="el-GR" b="1" dirty="0">
                <a:solidFill>
                  <a:schemeClr val="accent1">
                    <a:lumMod val="75000"/>
                  </a:schemeClr>
                </a:solidFill>
              </a:rPr>
              <a:t>δεν είναι </a:t>
            </a:r>
            <a:r>
              <a:rPr lang="en-US" b="1" dirty="0">
                <a:solidFill>
                  <a:schemeClr val="accent1">
                    <a:lumMod val="75000"/>
                  </a:schemeClr>
                </a:solidFill>
              </a:rPr>
              <a:t>easy-learning</a:t>
            </a:r>
            <a:r>
              <a:rPr lang="el-GR" b="1" dirty="0">
                <a:solidFill>
                  <a:schemeClr val="accent1">
                    <a:lumMod val="75000"/>
                  </a:schemeClr>
                </a:solidFill>
              </a:rPr>
              <a:t> </a:t>
            </a:r>
            <a:r>
              <a:rPr lang="el-GR" dirty="0"/>
              <a:t>- απαιτεί μεγάλη προσπάθεια τόσο ως προς την προετοιμασία όσο και ως προς τη σύνθεση του ψηφιακού εκπαιδευτικού υλικού </a:t>
            </a:r>
          </a:p>
          <a:p>
            <a:pPr>
              <a:lnSpc>
                <a:spcPct val="120000"/>
              </a:lnSpc>
              <a:spcBef>
                <a:spcPts val="0"/>
              </a:spcBef>
              <a:spcAft>
                <a:spcPts val="0"/>
              </a:spcAft>
            </a:pPr>
            <a:endParaRPr lang="el-GR" dirty="0"/>
          </a:p>
        </p:txBody>
      </p:sp>
    </p:spTree>
    <p:extLst>
      <p:ext uri="{BB962C8B-B14F-4D97-AF65-F5344CB8AC3E}">
        <p14:creationId xmlns:p14="http://schemas.microsoft.com/office/powerpoint/2010/main" val="3258985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17BD9-4A11-4E27-831C-CDFE0E9D805D}"/>
              </a:ext>
            </a:extLst>
          </p:cNvPr>
          <p:cNvSpPr>
            <a:spLocks noGrp="1"/>
          </p:cNvSpPr>
          <p:nvPr>
            <p:ph type="title"/>
          </p:nvPr>
        </p:nvSpPr>
        <p:spPr>
          <a:xfrm>
            <a:off x="1664042" y="93113"/>
            <a:ext cx="9855709" cy="659027"/>
          </a:xfrm>
        </p:spPr>
        <p:txBody>
          <a:bodyPr>
            <a:normAutofit fontScale="90000"/>
          </a:bodyPr>
          <a:lstStyle/>
          <a:p>
            <a:pPr>
              <a:lnSpc>
                <a:spcPct val="100000"/>
              </a:lnSpc>
              <a:spcBef>
                <a:spcPts val="0"/>
              </a:spcBef>
            </a:pPr>
            <a:r>
              <a:rPr lang="el-GR" sz="4000" b="1" dirty="0"/>
              <a:t>Παραδείγματα</a:t>
            </a:r>
            <a:endParaRPr lang="el-GR" sz="2400" b="1" dirty="0"/>
          </a:p>
        </p:txBody>
      </p:sp>
      <p:sp>
        <p:nvSpPr>
          <p:cNvPr id="3" name="Θέση περιεχομένου 2">
            <a:extLst>
              <a:ext uri="{FF2B5EF4-FFF2-40B4-BE49-F238E27FC236}">
                <a16:creationId xmlns:a16="http://schemas.microsoft.com/office/drawing/2014/main" id="{11A41E18-8A51-49E1-94A4-1A76D3B372E4}"/>
              </a:ext>
            </a:extLst>
          </p:cNvPr>
          <p:cNvSpPr>
            <a:spLocks noGrp="1"/>
          </p:cNvSpPr>
          <p:nvPr>
            <p:ph idx="1"/>
          </p:nvPr>
        </p:nvSpPr>
        <p:spPr>
          <a:xfrm>
            <a:off x="1556951" y="785091"/>
            <a:ext cx="10459558" cy="5680363"/>
          </a:xfrm>
        </p:spPr>
        <p:txBody>
          <a:bodyPr>
            <a:normAutofit fontScale="92500" lnSpcReduction="20000"/>
          </a:bodyPr>
          <a:lstStyle/>
          <a:p>
            <a:pPr>
              <a:lnSpc>
                <a:spcPct val="120000"/>
              </a:lnSpc>
              <a:spcBef>
                <a:spcPts val="0"/>
              </a:spcBef>
            </a:pPr>
            <a:r>
              <a:rPr lang="el-GR" dirty="0"/>
              <a:t>Αρχαία Ελληνικά (1 από 2)</a:t>
            </a:r>
            <a:br>
              <a:rPr lang="el-GR" dirty="0"/>
            </a:br>
            <a:r>
              <a:rPr lang="el-GR" dirty="0"/>
              <a:t>Επιλέγουμε ενότητες που έχουμε ήδη διδάξει </a:t>
            </a:r>
            <a:r>
              <a:rPr lang="el-GR" sz="1800" b="1" dirty="0">
                <a:solidFill>
                  <a:srgbClr val="7030A0"/>
                </a:solidFill>
              </a:rPr>
              <a:t>π.χ. Ξενοφώντος ελληνικά – Βιβλίο 2. Κεφάλαιο 1. §16-32</a:t>
            </a:r>
          </a:p>
          <a:p>
            <a:pPr>
              <a:lnSpc>
                <a:spcPct val="120000"/>
              </a:lnSpc>
              <a:spcBef>
                <a:spcPts val="0"/>
              </a:spcBef>
            </a:pPr>
            <a:r>
              <a:rPr lang="el-GR" dirty="0"/>
              <a:t>Ξεκινάμε με μια </a:t>
            </a:r>
            <a:r>
              <a:rPr lang="el-GR" b="1" dirty="0">
                <a:solidFill>
                  <a:srgbClr val="7030A0"/>
                </a:solidFill>
                <a:effectLst>
                  <a:outerShdw blurRad="38100" dist="38100" dir="2700000" algn="tl">
                    <a:srgbClr val="000000">
                      <a:alpha val="43137"/>
                    </a:srgbClr>
                  </a:outerShdw>
                </a:effectLst>
              </a:rPr>
              <a:t>σύγχρονη συνεδρία </a:t>
            </a:r>
            <a:r>
              <a:rPr lang="el-GR" dirty="0"/>
              <a:t>στην οποία: </a:t>
            </a:r>
          </a:p>
          <a:p>
            <a:pPr lvl="1">
              <a:lnSpc>
                <a:spcPct val="120000"/>
              </a:lnSpc>
              <a:spcBef>
                <a:spcPts val="0"/>
              </a:spcBef>
              <a:buFont typeface="Wingdings" panose="05000000000000000000" pitchFamily="2" charset="2"/>
              <a:buChar char="ü"/>
            </a:pPr>
            <a:r>
              <a:rPr lang="el-GR" dirty="0"/>
              <a:t> θυμόμαστε με τα παιδιά το περιεχόμενο της ενότητας</a:t>
            </a:r>
          </a:p>
          <a:p>
            <a:pPr lvl="1">
              <a:lnSpc>
                <a:spcPct val="120000"/>
              </a:lnSpc>
              <a:spcBef>
                <a:spcPts val="0"/>
              </a:spcBef>
              <a:buFont typeface="Wingdings" panose="05000000000000000000" pitchFamily="2" charset="2"/>
              <a:buChar char="ü"/>
            </a:pPr>
            <a:r>
              <a:rPr lang="el-GR" dirty="0"/>
              <a:t>τους δίνουμε επιπλέον υλικό</a:t>
            </a:r>
          </a:p>
          <a:p>
            <a:pPr lvl="1">
              <a:lnSpc>
                <a:spcPct val="120000"/>
              </a:lnSpc>
              <a:spcBef>
                <a:spcPts val="0"/>
              </a:spcBef>
              <a:buFont typeface="Wingdings" panose="05000000000000000000" pitchFamily="2" charset="2"/>
              <a:buChar char="ü"/>
            </a:pPr>
            <a:r>
              <a:rPr lang="el-GR" dirty="0"/>
              <a:t>τους δίνουμε δραστηριότητες (ατομικές ή ομάδες)</a:t>
            </a:r>
          </a:p>
          <a:p>
            <a:pPr lvl="1">
              <a:lnSpc>
                <a:spcPct val="120000"/>
              </a:lnSpc>
              <a:spcBef>
                <a:spcPts val="0"/>
              </a:spcBef>
              <a:buFont typeface="Wingdings" panose="05000000000000000000" pitchFamily="2" charset="2"/>
              <a:buChar char="ü"/>
            </a:pPr>
            <a:r>
              <a:rPr lang="el-GR" dirty="0"/>
              <a:t> εξηγούμε τις δραστηριότητες των ασύγχρονων δραστηριοτήτων</a:t>
            </a:r>
          </a:p>
          <a:p>
            <a:pPr>
              <a:lnSpc>
                <a:spcPct val="120000"/>
              </a:lnSpc>
              <a:spcBef>
                <a:spcPts val="0"/>
              </a:spcBef>
            </a:pPr>
            <a:r>
              <a:rPr lang="el-GR" dirty="0"/>
              <a:t>Δίνουμε π.χ. περιθώριο ενός διήμερου, για να δουλέψουν τα παιδιά </a:t>
            </a:r>
          </a:p>
          <a:p>
            <a:pPr lvl="1">
              <a:lnSpc>
                <a:spcPct val="120000"/>
              </a:lnSpc>
              <a:spcBef>
                <a:spcPts val="0"/>
              </a:spcBef>
            </a:pPr>
            <a:r>
              <a:rPr lang="el-GR" dirty="0"/>
              <a:t>Στο διάστημα αυτό υποστηρίζουμε </a:t>
            </a:r>
          </a:p>
          <a:p>
            <a:pPr>
              <a:lnSpc>
                <a:spcPct val="120000"/>
              </a:lnSpc>
              <a:spcBef>
                <a:spcPts val="0"/>
              </a:spcBef>
            </a:pPr>
            <a:r>
              <a:rPr lang="el-GR" dirty="0"/>
              <a:t>Ολοκληρώνουμε με </a:t>
            </a:r>
            <a:r>
              <a:rPr lang="el-GR" dirty="0">
                <a:solidFill>
                  <a:srgbClr val="7030A0"/>
                </a:solidFill>
              </a:rPr>
              <a:t>δεύτερη </a:t>
            </a:r>
            <a:r>
              <a:rPr lang="el-GR" b="1" dirty="0">
                <a:solidFill>
                  <a:srgbClr val="7030A0"/>
                </a:solidFill>
                <a:effectLst>
                  <a:outerShdw blurRad="38100" dist="38100" dir="2700000" algn="tl">
                    <a:srgbClr val="000000">
                      <a:alpha val="43137"/>
                    </a:srgbClr>
                  </a:outerShdw>
                </a:effectLst>
              </a:rPr>
              <a:t>σύγχρονη συνεδρία </a:t>
            </a:r>
            <a:r>
              <a:rPr lang="el-GR" dirty="0"/>
              <a:t>στην οποία: </a:t>
            </a:r>
          </a:p>
          <a:p>
            <a:pPr lvl="1">
              <a:lnSpc>
                <a:spcPct val="120000"/>
              </a:lnSpc>
              <a:spcBef>
                <a:spcPts val="0"/>
              </a:spcBef>
            </a:pPr>
            <a:r>
              <a:rPr lang="el-GR" dirty="0"/>
              <a:t>… κάνουμε με τα παιδιά ανακεφαλαίωση και απολογισμό του τι μάθαμε επιπλέον</a:t>
            </a:r>
          </a:p>
          <a:p>
            <a:pPr>
              <a:lnSpc>
                <a:spcPct val="120000"/>
              </a:lnSpc>
              <a:spcBef>
                <a:spcPts val="0"/>
              </a:spcBef>
            </a:pPr>
            <a:r>
              <a:rPr lang="el-GR" dirty="0"/>
              <a:t>Επεξεργαζόμαστε και  </a:t>
            </a:r>
            <a:r>
              <a:rPr lang="el-GR" dirty="0">
                <a:solidFill>
                  <a:srgbClr val="7030A0"/>
                </a:solidFill>
              </a:rPr>
              <a:t>κείμενα αυτενέργειας </a:t>
            </a:r>
            <a:r>
              <a:rPr lang="el-GR" dirty="0"/>
              <a:t>– δίνουμε ως </a:t>
            </a:r>
            <a:r>
              <a:rPr lang="el-GR" dirty="0">
                <a:solidFill>
                  <a:srgbClr val="7030A0"/>
                </a:solidFill>
              </a:rPr>
              <a:t>ασύγχρονη δραστηριότητα </a:t>
            </a:r>
            <a:r>
              <a:rPr lang="el-GR" dirty="0"/>
              <a:t>το κείμενο / τις ερωτήσεις / την υποστήριξη και </a:t>
            </a:r>
            <a:r>
              <a:rPr lang="el-GR" b="1" dirty="0">
                <a:solidFill>
                  <a:srgbClr val="7030A0"/>
                </a:solidFill>
              </a:rPr>
              <a:t>οργανώνουμε μια σύγχρονη για την ανακεφαλαίωση / αναστοχασμό.</a:t>
            </a:r>
          </a:p>
        </p:txBody>
      </p:sp>
    </p:spTree>
    <p:extLst>
      <p:ext uri="{BB962C8B-B14F-4D97-AF65-F5344CB8AC3E}">
        <p14:creationId xmlns:p14="http://schemas.microsoft.com/office/powerpoint/2010/main" val="681693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4042" y="166816"/>
            <a:ext cx="9723651" cy="665206"/>
          </a:xfrm>
        </p:spPr>
        <p:txBody>
          <a:bodyPr>
            <a:normAutofit/>
          </a:bodyPr>
          <a:lstStyle/>
          <a:p>
            <a:r>
              <a:rPr lang="el-GR" sz="3200" b="1" dirty="0"/>
              <a:t>Ή μπορεί να γίνει αυτό και αντίστροφα </a:t>
            </a:r>
          </a:p>
        </p:txBody>
      </p:sp>
      <p:sp>
        <p:nvSpPr>
          <p:cNvPr id="3" name="Θέση περιεχομένου 2"/>
          <p:cNvSpPr>
            <a:spLocks noGrp="1"/>
          </p:cNvSpPr>
          <p:nvPr>
            <p:ph idx="1"/>
          </p:nvPr>
        </p:nvSpPr>
        <p:spPr>
          <a:xfrm>
            <a:off x="1795848" y="922639"/>
            <a:ext cx="9806028" cy="5263980"/>
          </a:xfrm>
        </p:spPr>
        <p:txBody>
          <a:bodyPr>
            <a:noAutofit/>
          </a:bodyPr>
          <a:lstStyle/>
          <a:p>
            <a:endParaRPr lang="el-GR" sz="2000" dirty="0"/>
          </a:p>
          <a:p>
            <a:r>
              <a:rPr lang="el-GR" sz="2000" dirty="0"/>
              <a:t>Αρχαία Ελληνικά: Επιλέγουμε ενότητες που έχουμε ήδη διδάξει </a:t>
            </a:r>
            <a:r>
              <a:rPr lang="el-GR" sz="2000" dirty="0">
                <a:solidFill>
                  <a:srgbClr val="7030A0"/>
                </a:solidFill>
              </a:rPr>
              <a:t>π.χ. Ξενοφώντος ελληνικά – Βιβλίο 2. Κεφάλαιο 1. §16-32</a:t>
            </a:r>
          </a:p>
          <a:p>
            <a:r>
              <a:rPr lang="el-GR" sz="2000" dirty="0"/>
              <a:t>Ξεκινάμε με </a:t>
            </a:r>
            <a:r>
              <a:rPr lang="el-GR" sz="2000" dirty="0">
                <a:solidFill>
                  <a:srgbClr val="7030A0"/>
                </a:solidFill>
              </a:rPr>
              <a:t>ασύγχρονη </a:t>
            </a:r>
            <a:r>
              <a:rPr lang="el-GR" sz="2000" dirty="0"/>
              <a:t>: Έχουμε αναρτήσει π.χ. στο  </a:t>
            </a:r>
            <a:r>
              <a:rPr lang="en-US" sz="2000" dirty="0"/>
              <a:t>e-class, </a:t>
            </a:r>
            <a:r>
              <a:rPr lang="el-GR" sz="2000" dirty="0"/>
              <a:t>δραστηριότητες/ ερωτήσεις/ φύλλα εργασίας και υλικό για την ανακεφαλαίωση, εξάσκηση, εμπέδωση της ενότητας (ατομικά όλα αυτά ή σε ομάδες) </a:t>
            </a:r>
          </a:p>
          <a:p>
            <a:pPr>
              <a:lnSpc>
                <a:spcPct val="120000"/>
              </a:lnSpc>
              <a:spcBef>
                <a:spcPts val="0"/>
              </a:spcBef>
            </a:pPr>
            <a:r>
              <a:rPr lang="el-GR" sz="2000" dirty="0"/>
              <a:t>Δίνουμε π.χ. περιθώριο ενός διήμερου, για να δουλέψουν τα παιδιά </a:t>
            </a:r>
          </a:p>
          <a:p>
            <a:pPr lvl="1">
              <a:lnSpc>
                <a:spcPct val="120000"/>
              </a:lnSpc>
              <a:spcBef>
                <a:spcPts val="0"/>
              </a:spcBef>
            </a:pPr>
            <a:r>
              <a:rPr lang="el-GR" dirty="0"/>
              <a:t>Στο διάστημα αυτό υποστηρίζουμε  με οποιονδήποτε πρόσφορο τρόπο </a:t>
            </a:r>
          </a:p>
          <a:p>
            <a:r>
              <a:rPr lang="el-GR" sz="2000" dirty="0"/>
              <a:t>Συνεχίζουμε </a:t>
            </a:r>
            <a:r>
              <a:rPr lang="el-GR" sz="2000" dirty="0">
                <a:solidFill>
                  <a:srgbClr val="7030A0"/>
                </a:solidFill>
              </a:rPr>
              <a:t>με σύγχρονη: </a:t>
            </a:r>
          </a:p>
          <a:p>
            <a:pPr lvl="1">
              <a:lnSpc>
                <a:spcPct val="120000"/>
              </a:lnSpc>
              <a:spcBef>
                <a:spcPts val="0"/>
              </a:spcBef>
              <a:buFont typeface="Wingdings" panose="05000000000000000000" pitchFamily="2" charset="2"/>
              <a:buChar char="ü"/>
            </a:pPr>
            <a:r>
              <a:rPr lang="el-GR" dirty="0"/>
              <a:t>Επαναλαμβάνουμε το περιεχόμενο της ενότητας</a:t>
            </a:r>
          </a:p>
          <a:p>
            <a:pPr lvl="1">
              <a:lnSpc>
                <a:spcPct val="120000"/>
              </a:lnSpc>
              <a:spcBef>
                <a:spcPts val="0"/>
              </a:spcBef>
              <a:buFont typeface="Wingdings" panose="05000000000000000000" pitchFamily="2" charset="2"/>
              <a:buChar char="ü"/>
            </a:pPr>
            <a:r>
              <a:rPr lang="el-GR" dirty="0"/>
              <a:t>Οι μαθητές/ </a:t>
            </a:r>
            <a:r>
              <a:rPr lang="el-GR" dirty="0" err="1"/>
              <a:t>τριες</a:t>
            </a:r>
            <a:r>
              <a:rPr lang="el-GR" dirty="0"/>
              <a:t> παρουσιάζουν τις εργασίες- δραστηριότητες </a:t>
            </a:r>
          </a:p>
          <a:p>
            <a:pPr lvl="1">
              <a:lnSpc>
                <a:spcPct val="120000"/>
              </a:lnSpc>
              <a:spcBef>
                <a:spcPts val="0"/>
              </a:spcBef>
              <a:buFont typeface="Wingdings" panose="05000000000000000000" pitchFamily="2" charset="2"/>
              <a:buChar char="ü"/>
            </a:pPr>
            <a:r>
              <a:rPr lang="el-GR" dirty="0"/>
              <a:t>Έτσι υπάρχει μεγαλύτερη </a:t>
            </a:r>
            <a:r>
              <a:rPr lang="el-GR" dirty="0" err="1"/>
              <a:t>διάδραση</a:t>
            </a:r>
            <a:r>
              <a:rPr lang="el-GR" dirty="0"/>
              <a:t> και μειώνεται ο μονόλογος του/της διδάσκοντα/</a:t>
            </a:r>
            <a:r>
              <a:rPr lang="el-GR" dirty="0" err="1"/>
              <a:t>ουσας</a:t>
            </a:r>
            <a:r>
              <a:rPr lang="el-GR" dirty="0"/>
              <a:t> </a:t>
            </a:r>
          </a:p>
          <a:p>
            <a:pPr lvl="1">
              <a:lnSpc>
                <a:spcPct val="120000"/>
              </a:lnSpc>
              <a:spcBef>
                <a:spcPts val="0"/>
              </a:spcBef>
              <a:buFont typeface="Arial" panose="020B0604020202020204" pitchFamily="34" charset="0"/>
              <a:buChar char="•"/>
            </a:pPr>
            <a:r>
              <a:rPr lang="el-GR" dirty="0"/>
              <a:t>Επιστρέφουμε  </a:t>
            </a:r>
            <a:r>
              <a:rPr lang="el-GR" dirty="0">
                <a:solidFill>
                  <a:srgbClr val="7030A0"/>
                </a:solidFill>
              </a:rPr>
              <a:t>στην ασύγχρονη </a:t>
            </a:r>
            <a:r>
              <a:rPr lang="el-GR" dirty="0"/>
              <a:t>αναρτώντας πρόσθετο υλικό </a:t>
            </a:r>
          </a:p>
          <a:p>
            <a:endParaRPr lang="el-GR" sz="2200" dirty="0">
              <a:solidFill>
                <a:srgbClr val="7030A0"/>
              </a:solidFill>
            </a:endParaRPr>
          </a:p>
        </p:txBody>
      </p:sp>
    </p:spTree>
    <p:extLst>
      <p:ext uri="{BB962C8B-B14F-4D97-AF65-F5344CB8AC3E}">
        <p14:creationId xmlns:p14="http://schemas.microsoft.com/office/powerpoint/2010/main" val="555208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17BD9-4A11-4E27-831C-CDFE0E9D805D}"/>
              </a:ext>
            </a:extLst>
          </p:cNvPr>
          <p:cNvSpPr>
            <a:spLocks noGrp="1"/>
          </p:cNvSpPr>
          <p:nvPr>
            <p:ph type="title"/>
          </p:nvPr>
        </p:nvSpPr>
        <p:spPr>
          <a:xfrm>
            <a:off x="1625601" y="-58912"/>
            <a:ext cx="9775822" cy="665017"/>
          </a:xfrm>
        </p:spPr>
        <p:txBody>
          <a:bodyPr>
            <a:noAutofit/>
          </a:bodyPr>
          <a:lstStyle/>
          <a:p>
            <a:pPr>
              <a:lnSpc>
                <a:spcPct val="100000"/>
              </a:lnSpc>
              <a:spcBef>
                <a:spcPts val="0"/>
              </a:spcBef>
            </a:pPr>
            <a:r>
              <a:rPr lang="el-GR" sz="2400" b="1" dirty="0"/>
              <a:t>Αρχαία Ελληνικά</a:t>
            </a:r>
          </a:p>
        </p:txBody>
      </p:sp>
      <p:sp>
        <p:nvSpPr>
          <p:cNvPr id="3" name="Θέση περιεχομένου 2">
            <a:extLst>
              <a:ext uri="{FF2B5EF4-FFF2-40B4-BE49-F238E27FC236}">
                <a16:creationId xmlns:a16="http://schemas.microsoft.com/office/drawing/2014/main" id="{11A41E18-8A51-49E1-94A4-1A76D3B372E4}"/>
              </a:ext>
            </a:extLst>
          </p:cNvPr>
          <p:cNvSpPr>
            <a:spLocks noGrp="1"/>
          </p:cNvSpPr>
          <p:nvPr>
            <p:ph idx="1"/>
          </p:nvPr>
        </p:nvSpPr>
        <p:spPr>
          <a:xfrm>
            <a:off x="1661299" y="398411"/>
            <a:ext cx="10624315" cy="6274237"/>
          </a:xfrm>
        </p:spPr>
        <p:txBody>
          <a:bodyPr>
            <a:noAutofit/>
          </a:bodyPr>
          <a:lstStyle/>
          <a:p>
            <a:pPr lvl="1">
              <a:lnSpc>
                <a:spcPct val="120000"/>
              </a:lnSpc>
              <a:spcBef>
                <a:spcPts val="0"/>
              </a:spcBef>
            </a:pPr>
            <a:r>
              <a:rPr lang="el-GR" sz="1800" dirty="0"/>
              <a:t>Πηγές άντλησης υλικού: </a:t>
            </a:r>
          </a:p>
          <a:p>
            <a:pPr lvl="1">
              <a:lnSpc>
                <a:spcPct val="120000"/>
              </a:lnSpc>
              <a:spcBef>
                <a:spcPts val="0"/>
              </a:spcBef>
            </a:pPr>
            <a:r>
              <a:rPr lang="el-GR" sz="1800" dirty="0"/>
              <a:t>από την Πύλη για την Ελληνική Γλώσσα όπου έχει</a:t>
            </a:r>
          </a:p>
          <a:p>
            <a:pPr lvl="2">
              <a:lnSpc>
                <a:spcPct val="120000"/>
              </a:lnSpc>
              <a:spcBef>
                <a:spcPts val="0"/>
              </a:spcBef>
              <a:buFont typeface="Wingdings" panose="05000000000000000000" pitchFamily="2" charset="2"/>
              <a:buChar char="ü"/>
            </a:pPr>
            <a:r>
              <a:rPr lang="el-GR" dirty="0">
                <a:hlinkClick r:id="rId2"/>
              </a:rPr>
              <a:t>ανθολόγιο Αττικής Πεζογραφίας </a:t>
            </a:r>
            <a:r>
              <a:rPr lang="el-GR" dirty="0"/>
              <a:t>(με ποικίλες μεταφράσεις)</a:t>
            </a:r>
          </a:p>
          <a:p>
            <a:pPr lvl="2">
              <a:lnSpc>
                <a:spcPct val="120000"/>
              </a:lnSpc>
              <a:spcBef>
                <a:spcPts val="0"/>
              </a:spcBef>
              <a:buFont typeface="Wingdings" panose="05000000000000000000" pitchFamily="2" charset="2"/>
              <a:buChar char="ü"/>
            </a:pPr>
            <a:r>
              <a:rPr lang="el-GR" dirty="0">
                <a:hlinkClick r:id="rId3"/>
              </a:rPr>
              <a:t>ασκήσεις</a:t>
            </a:r>
            <a:endParaRPr lang="el-GR" dirty="0"/>
          </a:p>
          <a:p>
            <a:pPr lvl="2">
              <a:lnSpc>
                <a:spcPct val="120000"/>
              </a:lnSpc>
              <a:spcBef>
                <a:spcPts val="0"/>
              </a:spcBef>
              <a:buFont typeface="Wingdings" panose="05000000000000000000" pitchFamily="2" charset="2"/>
              <a:buChar char="ü"/>
            </a:pPr>
            <a:r>
              <a:rPr lang="el-GR" u="sng" dirty="0">
                <a:hlinkClick r:id="rId4"/>
              </a:rPr>
              <a:t>Λεξικό της Κοινής Νεοελληνικής</a:t>
            </a:r>
            <a:endParaRPr lang="el-GR" dirty="0"/>
          </a:p>
          <a:p>
            <a:pPr lvl="1">
              <a:lnSpc>
                <a:spcPct val="120000"/>
              </a:lnSpc>
              <a:spcBef>
                <a:spcPts val="0"/>
              </a:spcBef>
            </a:pPr>
            <a:r>
              <a:rPr lang="el-GR" sz="1800" dirty="0"/>
              <a:t>από τα ηλεκτρονικά σχολικά βιβλία (άλλων τάξεων και μαθημάτων), κ.λπ.</a:t>
            </a:r>
          </a:p>
          <a:p>
            <a:pPr>
              <a:lnSpc>
                <a:spcPct val="120000"/>
              </a:lnSpc>
              <a:spcBef>
                <a:spcPts val="0"/>
              </a:spcBef>
            </a:pPr>
            <a:r>
              <a:rPr lang="el-GR" sz="1800" dirty="0"/>
              <a:t>Πρακτικές</a:t>
            </a:r>
          </a:p>
          <a:p>
            <a:pPr lvl="1">
              <a:lnSpc>
                <a:spcPct val="120000"/>
              </a:lnSpc>
              <a:spcBef>
                <a:spcPts val="0"/>
              </a:spcBef>
            </a:pPr>
            <a:r>
              <a:rPr lang="el-GR" sz="1800" dirty="0"/>
              <a:t>με τη σύγχρονη συνεδρία ό,τι κάναμε στην συμβατική τάξη:</a:t>
            </a:r>
          </a:p>
          <a:p>
            <a:pPr lvl="2">
              <a:lnSpc>
                <a:spcPct val="120000"/>
              </a:lnSpc>
              <a:spcBef>
                <a:spcPts val="0"/>
              </a:spcBef>
              <a:buFont typeface="Wingdings" panose="05000000000000000000" pitchFamily="2" charset="2"/>
              <a:buChar char="ü"/>
            </a:pPr>
            <a:r>
              <a:rPr lang="el-GR" dirty="0"/>
              <a:t>διάλεξη (λίγη, δεν ενδείκνυται για την εξ αποστάσεως)</a:t>
            </a:r>
          </a:p>
          <a:p>
            <a:pPr lvl="2">
              <a:lnSpc>
                <a:spcPct val="120000"/>
              </a:lnSpc>
              <a:spcBef>
                <a:spcPts val="0"/>
              </a:spcBef>
              <a:buFont typeface="Wingdings" panose="05000000000000000000" pitchFamily="2" charset="2"/>
              <a:buChar char="ü"/>
            </a:pPr>
            <a:r>
              <a:rPr lang="el-GR" dirty="0"/>
              <a:t>δομημένο διάλογο</a:t>
            </a:r>
          </a:p>
          <a:p>
            <a:pPr lvl="2">
              <a:lnSpc>
                <a:spcPct val="120000"/>
              </a:lnSpc>
              <a:spcBef>
                <a:spcPts val="0"/>
              </a:spcBef>
              <a:buFont typeface="Wingdings" panose="05000000000000000000" pitchFamily="2" charset="2"/>
              <a:buChar char="ü"/>
            </a:pPr>
            <a:r>
              <a:rPr lang="el-GR" dirty="0" err="1"/>
              <a:t>ιδεοθύελλα</a:t>
            </a:r>
            <a:r>
              <a:rPr lang="el-GR" dirty="0"/>
              <a:t> κλπ.</a:t>
            </a:r>
          </a:p>
          <a:p>
            <a:pPr lvl="1">
              <a:lnSpc>
                <a:spcPct val="120000"/>
              </a:lnSpc>
              <a:spcBef>
                <a:spcPts val="0"/>
              </a:spcBef>
            </a:pPr>
            <a:r>
              <a:rPr lang="el-GR" sz="1800" dirty="0"/>
              <a:t>με τις ασύγχρονες δραστηριότητες μπορούμε να είμαστε πιο δημιουργικοί</a:t>
            </a:r>
          </a:p>
          <a:p>
            <a:pPr lvl="2">
              <a:lnSpc>
                <a:spcPct val="120000"/>
              </a:lnSpc>
              <a:spcBef>
                <a:spcPts val="0"/>
              </a:spcBef>
              <a:buFont typeface="Wingdings" panose="05000000000000000000" pitchFamily="2" charset="2"/>
              <a:buChar char="ü"/>
            </a:pPr>
            <a:r>
              <a:rPr lang="el-GR" dirty="0"/>
              <a:t> διαπραγμάτευση νοημάτων</a:t>
            </a:r>
          </a:p>
          <a:p>
            <a:pPr lvl="2">
              <a:lnSpc>
                <a:spcPct val="120000"/>
              </a:lnSpc>
              <a:spcBef>
                <a:spcPts val="0"/>
              </a:spcBef>
              <a:buFont typeface="Wingdings" panose="05000000000000000000" pitchFamily="2" charset="2"/>
              <a:buChar char="ü"/>
            </a:pPr>
            <a:r>
              <a:rPr lang="el-GR" dirty="0"/>
              <a:t>συνεργατική γραφή</a:t>
            </a:r>
          </a:p>
          <a:p>
            <a:pPr lvl="2">
              <a:lnSpc>
                <a:spcPct val="120000"/>
              </a:lnSpc>
              <a:spcBef>
                <a:spcPts val="0"/>
              </a:spcBef>
              <a:buFont typeface="Wingdings" panose="05000000000000000000" pitchFamily="2" charset="2"/>
              <a:buChar char="ü"/>
            </a:pPr>
            <a:r>
              <a:rPr lang="el-GR" dirty="0"/>
              <a:t>παραγωγή πολυτροπικών κειμένων κ.λπ.</a:t>
            </a:r>
          </a:p>
        </p:txBody>
      </p:sp>
    </p:spTree>
    <p:extLst>
      <p:ext uri="{BB962C8B-B14F-4D97-AF65-F5344CB8AC3E}">
        <p14:creationId xmlns:p14="http://schemas.microsoft.com/office/powerpoint/2010/main" val="1192304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17BD9-4A11-4E27-831C-CDFE0E9D805D}"/>
              </a:ext>
            </a:extLst>
          </p:cNvPr>
          <p:cNvSpPr>
            <a:spLocks noGrp="1"/>
          </p:cNvSpPr>
          <p:nvPr>
            <p:ph type="title"/>
          </p:nvPr>
        </p:nvSpPr>
        <p:spPr>
          <a:xfrm>
            <a:off x="1680519" y="118326"/>
            <a:ext cx="9880170" cy="721933"/>
          </a:xfrm>
        </p:spPr>
        <p:txBody>
          <a:bodyPr>
            <a:normAutofit/>
          </a:bodyPr>
          <a:lstStyle/>
          <a:p>
            <a:pPr>
              <a:lnSpc>
                <a:spcPct val="100000"/>
              </a:lnSpc>
              <a:spcBef>
                <a:spcPts val="0"/>
              </a:spcBef>
            </a:pPr>
            <a:r>
              <a:rPr lang="el-GR" sz="2800" b="1" dirty="0"/>
              <a:t>Νεοελληνική Γλώσσα </a:t>
            </a:r>
          </a:p>
        </p:txBody>
      </p:sp>
      <p:sp>
        <p:nvSpPr>
          <p:cNvPr id="3" name="Θέση περιεχομένου 2">
            <a:extLst>
              <a:ext uri="{FF2B5EF4-FFF2-40B4-BE49-F238E27FC236}">
                <a16:creationId xmlns:a16="http://schemas.microsoft.com/office/drawing/2014/main" id="{11A41E18-8A51-49E1-94A4-1A76D3B372E4}"/>
              </a:ext>
            </a:extLst>
          </p:cNvPr>
          <p:cNvSpPr>
            <a:spLocks noGrp="1"/>
          </p:cNvSpPr>
          <p:nvPr>
            <p:ph idx="1"/>
          </p:nvPr>
        </p:nvSpPr>
        <p:spPr>
          <a:xfrm>
            <a:off x="1581664" y="650788"/>
            <a:ext cx="10394653" cy="5741773"/>
          </a:xfrm>
        </p:spPr>
        <p:txBody>
          <a:bodyPr>
            <a:noAutofit/>
          </a:bodyPr>
          <a:lstStyle/>
          <a:p>
            <a:pPr>
              <a:lnSpc>
                <a:spcPct val="120000"/>
              </a:lnSpc>
              <a:spcBef>
                <a:spcPts val="0"/>
              </a:spcBef>
            </a:pPr>
            <a:r>
              <a:rPr lang="el-GR" sz="2000" dirty="0"/>
              <a:t>Δημιουργούμε ενότητες που αποτελούνται από δύο έως τέσσερα κείμενα </a:t>
            </a:r>
            <a:r>
              <a:rPr lang="el-GR" sz="2000" b="1" dirty="0">
                <a:solidFill>
                  <a:schemeClr val="accent1"/>
                </a:solidFill>
              </a:rPr>
              <a:t>(μη λογοτεχνικά</a:t>
            </a:r>
            <a:r>
              <a:rPr lang="el-GR" sz="2000" dirty="0">
                <a:solidFill>
                  <a:schemeClr val="accent1"/>
                </a:solidFill>
              </a:rPr>
              <a:t>)</a:t>
            </a:r>
            <a:r>
              <a:rPr lang="el-GR" sz="2000" dirty="0"/>
              <a:t>, που</a:t>
            </a:r>
            <a:r>
              <a:rPr lang="el-GR" sz="2000" b="1" dirty="0"/>
              <a:t>: </a:t>
            </a:r>
          </a:p>
          <a:p>
            <a:pPr lvl="1">
              <a:lnSpc>
                <a:spcPct val="120000"/>
              </a:lnSpc>
              <a:spcBef>
                <a:spcPts val="0"/>
              </a:spcBef>
            </a:pPr>
            <a:r>
              <a:rPr lang="el-GR" dirty="0"/>
              <a:t>ανήκουν σε ποικίλα κειμενικά είδη (</a:t>
            </a:r>
            <a:r>
              <a:rPr lang="el-GR" dirty="0" err="1"/>
              <a:t>μονοτροπικά</a:t>
            </a:r>
            <a:r>
              <a:rPr lang="el-GR" dirty="0"/>
              <a:t> ή </a:t>
            </a:r>
            <a:r>
              <a:rPr lang="el-GR" dirty="0" err="1"/>
              <a:t>πολυτροπικά</a:t>
            </a:r>
            <a:r>
              <a:rPr lang="el-GR" dirty="0"/>
              <a:t>)</a:t>
            </a:r>
          </a:p>
          <a:p>
            <a:pPr lvl="1">
              <a:lnSpc>
                <a:spcPct val="120000"/>
              </a:lnSpc>
              <a:spcBef>
                <a:spcPts val="0"/>
              </a:spcBef>
            </a:pPr>
            <a:r>
              <a:rPr lang="el-GR" dirty="0"/>
              <a:t>πραγματεύονται ένα θέμα από διαφορετικές οπτικές </a:t>
            </a:r>
          </a:p>
          <a:p>
            <a:pPr>
              <a:lnSpc>
                <a:spcPct val="120000"/>
              </a:lnSpc>
              <a:spcBef>
                <a:spcPts val="0"/>
              </a:spcBef>
            </a:pPr>
            <a:r>
              <a:rPr lang="el-GR" sz="2000" dirty="0"/>
              <a:t>Σε κάθε ενότητα εναλλάσσονται σύγχρονες και ασύγχρονες δράσεις </a:t>
            </a:r>
          </a:p>
          <a:p>
            <a:pPr lvl="1">
              <a:lnSpc>
                <a:spcPct val="120000"/>
              </a:lnSpc>
              <a:spcBef>
                <a:spcPts val="0"/>
              </a:spcBef>
            </a:pPr>
            <a:r>
              <a:rPr lang="el-GR" dirty="0"/>
              <a:t>Εδώ το μοντέλο μπορεί να είναι: Ασύγχρονη </a:t>
            </a:r>
            <a:r>
              <a:rPr lang="el-GR" dirty="0">
                <a:sym typeface="Wingdings" panose="05000000000000000000" pitchFamily="2" charset="2"/>
              </a:rPr>
              <a:t> Σύγχρονη  Ασύγχρονη  Σύγχρονη</a:t>
            </a:r>
          </a:p>
          <a:p>
            <a:pPr lvl="2">
              <a:lnSpc>
                <a:spcPct val="120000"/>
              </a:lnSpc>
              <a:spcBef>
                <a:spcPts val="0"/>
              </a:spcBef>
            </a:pPr>
            <a:r>
              <a:rPr lang="el-GR" sz="2000" b="1" dirty="0">
                <a:sym typeface="Wingdings" panose="05000000000000000000" pitchFamily="2" charset="2"/>
              </a:rPr>
              <a:t>1</a:t>
            </a:r>
            <a:r>
              <a:rPr lang="el-GR" sz="2000" b="1" baseline="30000" dirty="0">
                <a:sym typeface="Wingdings" panose="05000000000000000000" pitchFamily="2" charset="2"/>
              </a:rPr>
              <a:t>η</a:t>
            </a:r>
            <a:r>
              <a:rPr lang="el-GR" sz="2000" b="1" dirty="0">
                <a:sym typeface="Wingdings" panose="05000000000000000000" pitchFamily="2" charset="2"/>
              </a:rPr>
              <a:t> Ασύγχρονη</a:t>
            </a:r>
            <a:r>
              <a:rPr lang="el-GR" sz="2000" dirty="0">
                <a:sym typeface="Wingdings" panose="05000000000000000000" pitchFamily="2" charset="2"/>
              </a:rPr>
              <a:t>: δίνουμε στην ηλεκτρονική τάξη: κείμενα / οδηγίες μελέτης και επεξεργασίας τους καθώς και υποστηρικτικό υλικό (αν χρειάζεται)</a:t>
            </a:r>
          </a:p>
          <a:p>
            <a:pPr lvl="2">
              <a:lnSpc>
                <a:spcPct val="120000"/>
              </a:lnSpc>
              <a:spcBef>
                <a:spcPts val="0"/>
              </a:spcBef>
            </a:pPr>
            <a:r>
              <a:rPr lang="el-GR" sz="2000" b="1" dirty="0">
                <a:sym typeface="Wingdings" panose="05000000000000000000" pitchFamily="2" charset="2"/>
              </a:rPr>
              <a:t>1</a:t>
            </a:r>
            <a:r>
              <a:rPr lang="el-GR" sz="2000" b="1" baseline="30000" dirty="0">
                <a:sym typeface="Wingdings" panose="05000000000000000000" pitchFamily="2" charset="2"/>
              </a:rPr>
              <a:t>η</a:t>
            </a:r>
            <a:r>
              <a:rPr lang="el-GR" sz="2000" b="1" dirty="0">
                <a:sym typeface="Wingdings" panose="05000000000000000000" pitchFamily="2" charset="2"/>
              </a:rPr>
              <a:t> Σύγχρονη</a:t>
            </a:r>
            <a:r>
              <a:rPr lang="el-GR" sz="2000" dirty="0">
                <a:sym typeface="Wingdings" panose="05000000000000000000" pitchFamily="2" charset="2"/>
              </a:rPr>
              <a:t>: λύνουμε απορίες, επεξεργαζόμαστε τα κείμενα, με βάση τα τρία επίπεδα προσέγγισης που ξέρουμε </a:t>
            </a:r>
          </a:p>
          <a:p>
            <a:pPr lvl="2">
              <a:lnSpc>
                <a:spcPct val="120000"/>
              </a:lnSpc>
              <a:spcBef>
                <a:spcPts val="0"/>
              </a:spcBef>
            </a:pPr>
            <a:r>
              <a:rPr lang="el-GR" sz="2000" b="1" dirty="0">
                <a:sym typeface="Wingdings" panose="05000000000000000000" pitchFamily="2" charset="2"/>
              </a:rPr>
              <a:t>2</a:t>
            </a:r>
            <a:r>
              <a:rPr lang="el-GR" sz="2000" b="1" baseline="30000" dirty="0">
                <a:sym typeface="Wingdings" panose="05000000000000000000" pitchFamily="2" charset="2"/>
              </a:rPr>
              <a:t>η</a:t>
            </a:r>
            <a:r>
              <a:rPr lang="el-GR" sz="2000" b="1" dirty="0">
                <a:sym typeface="Wingdings" panose="05000000000000000000" pitchFamily="2" charset="2"/>
              </a:rPr>
              <a:t> Ασύγχρονη</a:t>
            </a:r>
            <a:r>
              <a:rPr lang="el-GR" sz="2000" dirty="0">
                <a:sym typeface="Wingdings" panose="05000000000000000000" pitchFamily="2" charset="2"/>
              </a:rPr>
              <a:t>: δίνουμε εργασίες πάνω στα κείμενα: ερωτήσεις κατανόησης, γλωσσικές ασκήσεις λειτουργικού χαρακτήρα, παραγωγή λόγου (σε επικοινωνιακό πλαίσιο) κ.λπ.</a:t>
            </a:r>
          </a:p>
          <a:p>
            <a:pPr lvl="2">
              <a:lnSpc>
                <a:spcPct val="120000"/>
              </a:lnSpc>
              <a:spcBef>
                <a:spcPts val="0"/>
              </a:spcBef>
            </a:pPr>
            <a:r>
              <a:rPr lang="el-GR" sz="2000" b="1" dirty="0">
                <a:sym typeface="Wingdings" panose="05000000000000000000" pitchFamily="2" charset="2"/>
              </a:rPr>
              <a:t>2</a:t>
            </a:r>
            <a:r>
              <a:rPr lang="el-GR" sz="2000" b="1" baseline="30000" dirty="0">
                <a:sym typeface="Wingdings" panose="05000000000000000000" pitchFamily="2" charset="2"/>
              </a:rPr>
              <a:t>η</a:t>
            </a:r>
            <a:r>
              <a:rPr lang="el-GR" sz="2000" b="1" dirty="0">
                <a:sym typeface="Wingdings" panose="05000000000000000000" pitchFamily="2" charset="2"/>
              </a:rPr>
              <a:t> Σύγχρονη</a:t>
            </a:r>
            <a:r>
              <a:rPr lang="el-GR" sz="2000" dirty="0">
                <a:sym typeface="Wingdings" panose="05000000000000000000" pitchFamily="2" charset="2"/>
              </a:rPr>
              <a:t>: αναστοχασμός, αξιολόγηση, ανακεφαλαίωση, απολογισμός</a:t>
            </a:r>
            <a:r>
              <a:rPr lang="el-GR" sz="2000" dirty="0"/>
              <a:t>.</a:t>
            </a:r>
          </a:p>
        </p:txBody>
      </p:sp>
    </p:spTree>
    <p:extLst>
      <p:ext uri="{BB962C8B-B14F-4D97-AF65-F5344CB8AC3E}">
        <p14:creationId xmlns:p14="http://schemas.microsoft.com/office/powerpoint/2010/main" val="3120456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3053" y="257432"/>
            <a:ext cx="10078826" cy="851687"/>
          </a:xfrm>
        </p:spPr>
        <p:txBody>
          <a:bodyPr>
            <a:normAutofit fontScale="90000"/>
          </a:bodyPr>
          <a:lstStyle/>
          <a:p>
            <a:r>
              <a:rPr lang="el-GR" b="1" dirty="0"/>
              <a:t>Παράδειγμα από τη ΝΕΓ: Νεοελληνική γλώσσα  </a:t>
            </a:r>
          </a:p>
        </p:txBody>
      </p:sp>
      <p:sp>
        <p:nvSpPr>
          <p:cNvPr id="3" name="Θέση περιεχομένου 2"/>
          <p:cNvSpPr>
            <a:spLocks noGrp="1"/>
          </p:cNvSpPr>
          <p:nvPr>
            <p:ph idx="1"/>
          </p:nvPr>
        </p:nvSpPr>
        <p:spPr>
          <a:xfrm>
            <a:off x="1424200" y="1456567"/>
            <a:ext cx="10078824" cy="4334634"/>
          </a:xfrm>
        </p:spPr>
        <p:txBody>
          <a:bodyPr/>
          <a:lstStyle/>
          <a:p>
            <a:pPr marL="0" indent="0">
              <a:buNone/>
            </a:pPr>
            <a:r>
              <a:rPr lang="el-GR" b="1" dirty="0"/>
              <a:t>Β΄ Λυκείου: Ενότητα «ΕΡΓΑΣΙΑ» </a:t>
            </a:r>
          </a:p>
          <a:p>
            <a:r>
              <a:rPr lang="el-GR" b="1" dirty="0"/>
              <a:t>ΑΣΎΓΧΡΟΝΗ </a:t>
            </a:r>
            <a:endParaRPr lang="el-GR" dirty="0"/>
          </a:p>
          <a:p>
            <a:r>
              <a:rPr lang="el-GR" dirty="0"/>
              <a:t>Ανάλογα με το κοινό μας η ασύγχρονη μπορεί αν είναι περισσότερο ή λιγότερο  ελεύθερη, δηλαδή:  </a:t>
            </a:r>
          </a:p>
          <a:p>
            <a:pPr lvl="1">
              <a:buFont typeface="Wingdings" panose="05000000000000000000" pitchFamily="2" charset="2"/>
              <a:buChar char="ü"/>
            </a:pPr>
            <a:r>
              <a:rPr lang="el-GR" dirty="0"/>
              <a:t>Ζητάμε να αναζητήσουν οι μαθητές/</a:t>
            </a:r>
            <a:r>
              <a:rPr lang="el-GR" dirty="0" err="1"/>
              <a:t>τριες</a:t>
            </a:r>
            <a:r>
              <a:rPr lang="el-GR" dirty="0"/>
              <a:t> πληροφορίες μόνοι/</a:t>
            </a:r>
            <a:r>
              <a:rPr lang="el-GR" dirty="0" err="1"/>
              <a:t>ες</a:t>
            </a:r>
            <a:r>
              <a:rPr lang="el-GR" dirty="0"/>
              <a:t> τους </a:t>
            </a:r>
          </a:p>
          <a:p>
            <a:pPr lvl="1">
              <a:buFont typeface="Wingdings" panose="05000000000000000000" pitchFamily="2" charset="2"/>
              <a:buChar char="ü"/>
            </a:pPr>
            <a:r>
              <a:rPr lang="el-GR" dirty="0"/>
              <a:t>Αναρτούμε διευθύνσεις για συγκέντρωση υλικού </a:t>
            </a:r>
          </a:p>
          <a:p>
            <a:pPr lvl="1">
              <a:buFont typeface="Wingdings" panose="05000000000000000000" pitchFamily="2" charset="2"/>
              <a:buChar char="ü"/>
            </a:pPr>
            <a:r>
              <a:rPr lang="el-GR" dirty="0"/>
              <a:t>Αναρτούμε κείμενα </a:t>
            </a:r>
          </a:p>
          <a:p>
            <a:r>
              <a:rPr lang="el-GR" dirty="0"/>
              <a:t>Σε κάθε περίπτωση, όμως, υποστηρίζουμε </a:t>
            </a:r>
          </a:p>
          <a:p>
            <a:pPr marL="0" indent="0">
              <a:buNone/>
            </a:pPr>
            <a:endParaRPr lang="el-GR" b="1" dirty="0"/>
          </a:p>
        </p:txBody>
      </p:sp>
    </p:spTree>
    <p:extLst>
      <p:ext uri="{BB962C8B-B14F-4D97-AF65-F5344CB8AC3E}">
        <p14:creationId xmlns:p14="http://schemas.microsoft.com/office/powerpoint/2010/main" val="90064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35238" y="150341"/>
            <a:ext cx="10018714" cy="788773"/>
          </a:xfrm>
        </p:spPr>
        <p:txBody>
          <a:bodyPr>
            <a:normAutofit fontScale="90000"/>
          </a:bodyPr>
          <a:lstStyle/>
          <a:p>
            <a:r>
              <a:rPr lang="el-GR" b="1" dirty="0"/>
              <a:t>Παράδειγμα από τη ΝΕΓ: Νεοελληνική γλώσσα </a:t>
            </a:r>
            <a:endParaRPr lang="el-GR" dirty="0"/>
          </a:p>
        </p:txBody>
      </p:sp>
      <p:sp>
        <p:nvSpPr>
          <p:cNvPr id="3" name="Θέση περιεχομένου 2"/>
          <p:cNvSpPr>
            <a:spLocks noGrp="1"/>
          </p:cNvSpPr>
          <p:nvPr>
            <p:ph idx="1"/>
          </p:nvPr>
        </p:nvSpPr>
        <p:spPr>
          <a:xfrm>
            <a:off x="1443124" y="1120346"/>
            <a:ext cx="10110828" cy="5025082"/>
          </a:xfrm>
        </p:spPr>
        <p:txBody>
          <a:bodyPr>
            <a:normAutofit/>
          </a:bodyPr>
          <a:lstStyle/>
          <a:p>
            <a:endParaRPr lang="el-GR" b="1" dirty="0"/>
          </a:p>
          <a:p>
            <a:r>
              <a:rPr lang="el-GR" b="1" dirty="0"/>
              <a:t>Ενδεικτικές ερωτήσεις για φύλλα εργασίας- δραστηριότητες στην ασύγχρονη  </a:t>
            </a:r>
            <a:endParaRPr lang="el-GR" dirty="0"/>
          </a:p>
          <a:p>
            <a:pPr lvl="1"/>
            <a:r>
              <a:rPr lang="el-GR" dirty="0"/>
              <a:t>Αναζητήστε στατιστικά στοιχεία για την ανεργία στην Ελλάδα τα 5 τελευταία χρόνια </a:t>
            </a:r>
          </a:p>
          <a:p>
            <a:pPr lvl="1"/>
            <a:r>
              <a:rPr lang="el-GR" dirty="0"/>
              <a:t>Ποιες ήταν οι πηγές άντλησης των στοιχείων σας;</a:t>
            </a:r>
          </a:p>
          <a:p>
            <a:pPr lvl="1"/>
            <a:r>
              <a:rPr lang="el-GR" dirty="0"/>
              <a:t>Τι είδους πηγές είναι; </a:t>
            </a:r>
          </a:p>
          <a:p>
            <a:pPr lvl="1"/>
            <a:r>
              <a:rPr lang="el-GR" dirty="0"/>
              <a:t>Ποια είναι η πορεία της ανεργίας στη χώρα μας με βάση τις πηγές σας; </a:t>
            </a:r>
          </a:p>
          <a:p>
            <a:pPr lvl="1"/>
            <a:r>
              <a:rPr lang="el-GR" dirty="0"/>
              <a:t>Τι έχετε να παρατηρήσετε ως προς τις μορφές ανεργίας;  </a:t>
            </a:r>
          </a:p>
          <a:p>
            <a:pPr lvl="1"/>
            <a:r>
              <a:rPr lang="el-GR" dirty="0"/>
              <a:t>Συμφωνούν μεταξύ τους τα στοιχεία που έχετε; </a:t>
            </a:r>
          </a:p>
          <a:p>
            <a:pPr lvl="1"/>
            <a:r>
              <a:rPr lang="el-GR" dirty="0"/>
              <a:t>Αν όχι, για ποιον λόγο συμβαίνει κάτι τέτοιο; (διερευνητική ικανότητα – ανάπτυξη κριτικής σκέψης) </a:t>
            </a:r>
          </a:p>
          <a:p>
            <a:endParaRPr lang="el-GR" dirty="0"/>
          </a:p>
        </p:txBody>
      </p:sp>
    </p:spTree>
    <p:extLst>
      <p:ext uri="{BB962C8B-B14F-4D97-AF65-F5344CB8AC3E}">
        <p14:creationId xmlns:p14="http://schemas.microsoft.com/office/powerpoint/2010/main" val="447558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0"/>
            <a:ext cx="10018714" cy="574589"/>
          </a:xfrm>
        </p:spPr>
        <p:txBody>
          <a:bodyPr>
            <a:normAutofit fontScale="90000"/>
          </a:bodyPr>
          <a:lstStyle/>
          <a:p>
            <a:r>
              <a:rPr lang="el-GR" b="1" dirty="0"/>
              <a:t>Παράδειγμα από τη ΝΕΓ: Νεοελληνική γλώσσα </a:t>
            </a:r>
            <a:endParaRPr lang="el-GR" dirty="0"/>
          </a:p>
        </p:txBody>
      </p:sp>
      <p:sp>
        <p:nvSpPr>
          <p:cNvPr id="3" name="Θέση περιεχομένου 2"/>
          <p:cNvSpPr>
            <a:spLocks noGrp="1"/>
          </p:cNvSpPr>
          <p:nvPr>
            <p:ph idx="1"/>
          </p:nvPr>
        </p:nvSpPr>
        <p:spPr>
          <a:xfrm>
            <a:off x="1484311" y="1474573"/>
            <a:ext cx="10018712" cy="4316627"/>
          </a:xfrm>
        </p:spPr>
        <p:txBody>
          <a:bodyPr/>
          <a:lstStyle/>
          <a:p>
            <a:r>
              <a:rPr lang="el-GR" b="1" dirty="0"/>
              <a:t>Σύγχρονη:</a:t>
            </a:r>
            <a:r>
              <a:rPr lang="el-GR" dirty="0"/>
              <a:t> Παρουσίαση και σχολιασμός των στοιχείων των ομάδων </a:t>
            </a:r>
          </a:p>
          <a:p>
            <a:r>
              <a:rPr lang="el-GR" dirty="0"/>
              <a:t>Επικουρικά, επεξεργαζόμαστε ένα ακουστικό κείμενο   και συζητάμε τα κοινά ή διαφορετικά στοιχεία που παρατηρούνται ως προς το θέμα </a:t>
            </a:r>
          </a:p>
          <a:p>
            <a:pPr lvl="1"/>
            <a:r>
              <a:rPr lang="el-GR" u="sng" dirty="0">
                <a:hlinkClick r:id="rId2"/>
              </a:rPr>
              <a:t>https://www.youtube.com/watch?v=M0IG0Zu25jY</a:t>
            </a:r>
            <a:endParaRPr lang="el-GR" dirty="0"/>
          </a:p>
          <a:p>
            <a:pPr lvl="1"/>
            <a:r>
              <a:rPr lang="el-GR" u="sng" dirty="0">
                <a:hlinkClick r:id="rId3"/>
              </a:rPr>
              <a:t>https://www.youtube.com/watch?v=mZuKLuI_Z3Q</a:t>
            </a:r>
            <a:r>
              <a:rPr lang="el-GR" dirty="0"/>
              <a:t> </a:t>
            </a:r>
          </a:p>
          <a:p>
            <a:r>
              <a:rPr lang="el-GR" dirty="0"/>
              <a:t>Με διαμοιρασμό </a:t>
            </a:r>
            <a:r>
              <a:rPr lang="en-US" dirty="0"/>
              <a:t>web </a:t>
            </a:r>
            <a:r>
              <a:rPr lang="el-GR" dirty="0"/>
              <a:t>από την πλατφόρμα </a:t>
            </a:r>
          </a:p>
        </p:txBody>
      </p:sp>
    </p:spTree>
    <p:extLst>
      <p:ext uri="{BB962C8B-B14F-4D97-AF65-F5344CB8AC3E}">
        <p14:creationId xmlns:p14="http://schemas.microsoft.com/office/powerpoint/2010/main" val="1408074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98141" y="685801"/>
            <a:ext cx="9904883" cy="846438"/>
          </a:xfrm>
        </p:spPr>
        <p:txBody>
          <a:bodyPr>
            <a:normAutofit fontScale="90000"/>
          </a:bodyPr>
          <a:lstStyle/>
          <a:p>
            <a:r>
              <a:rPr lang="el-GR" b="1" dirty="0"/>
              <a:t>Παράδειγμα από τη ΝΕΓ: Νεοελληνική γλώσσα </a:t>
            </a:r>
            <a:endParaRPr lang="el-GR" dirty="0"/>
          </a:p>
        </p:txBody>
      </p:sp>
      <p:sp>
        <p:nvSpPr>
          <p:cNvPr id="3" name="Θέση περιεχομένου 2"/>
          <p:cNvSpPr>
            <a:spLocks noGrp="1"/>
          </p:cNvSpPr>
          <p:nvPr>
            <p:ph idx="1"/>
          </p:nvPr>
        </p:nvSpPr>
        <p:spPr>
          <a:xfrm>
            <a:off x="1449859" y="1532239"/>
            <a:ext cx="10437341" cy="4736756"/>
          </a:xfrm>
        </p:spPr>
        <p:txBody>
          <a:bodyPr>
            <a:normAutofit/>
          </a:bodyPr>
          <a:lstStyle/>
          <a:p>
            <a:r>
              <a:rPr lang="el-GR" b="1" dirty="0"/>
              <a:t>Ασύγχρονη </a:t>
            </a:r>
            <a:endParaRPr lang="el-GR" dirty="0"/>
          </a:p>
          <a:p>
            <a:pPr lvl="1"/>
            <a:r>
              <a:rPr lang="el-GR" dirty="0"/>
              <a:t>Αναρτούμε διαφορετικούς τύπους βιογραφικού σημειώματος (π.χ. </a:t>
            </a:r>
            <a:r>
              <a:rPr lang="el-GR" u="sng" dirty="0">
                <a:hlinkClick r:id="rId2"/>
              </a:rPr>
              <a:t>http://europass.cedefop.europa.eu/htm/index.htm</a:t>
            </a:r>
            <a:r>
              <a:rPr lang="el-GR" dirty="0"/>
              <a:t>  , θεματικό βιογραφικό σημείωμα, χρονολογικό, αναλυτικό, σύντομο,  βιογραφικό σημείωμα) και ζητάμε να τα συγκρίνουν οι μαθητές</a:t>
            </a:r>
          </a:p>
          <a:p>
            <a:r>
              <a:rPr lang="el-GR" b="1" dirty="0"/>
              <a:t>Σύγχρονη</a:t>
            </a:r>
            <a:endParaRPr lang="el-GR" dirty="0"/>
          </a:p>
          <a:p>
            <a:pPr lvl="1"/>
            <a:r>
              <a:rPr lang="el-GR" dirty="0"/>
              <a:t>Συζητάμε τους λόγους για τους οποίους  υπάρχουν διαφορετικά βιογραφικά σημειώματα, τι σημαίνουν αυτά για την αγορά εργασίας, ποιον τύπο εργαζόμενου περιγράφουν, πώς εντάσσεται αυτό στο οικονομικό και κοινωνικό πλαίσιο της ΄χώρας και της Ευρώπης, κ.λπ.  </a:t>
            </a:r>
          </a:p>
          <a:p>
            <a:endParaRPr lang="el-GR" dirty="0"/>
          </a:p>
        </p:txBody>
      </p:sp>
    </p:spTree>
    <p:extLst>
      <p:ext uri="{BB962C8B-B14F-4D97-AF65-F5344CB8AC3E}">
        <p14:creationId xmlns:p14="http://schemas.microsoft.com/office/powerpoint/2010/main" val="890513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1" y="685801"/>
            <a:ext cx="10018714" cy="920578"/>
          </a:xfrm>
        </p:spPr>
        <p:txBody>
          <a:bodyPr>
            <a:normAutofit/>
          </a:bodyPr>
          <a:lstStyle/>
          <a:p>
            <a:r>
              <a:rPr lang="el-GR" sz="3200" b="1" dirty="0"/>
              <a:t>Παράδειγμα από τη ΝΕΓ: Νεοελληνική γλώσσα </a:t>
            </a:r>
            <a:endParaRPr lang="el-GR" sz="3200" dirty="0"/>
          </a:p>
        </p:txBody>
      </p:sp>
      <p:sp>
        <p:nvSpPr>
          <p:cNvPr id="3" name="Θέση περιεχομένου 2"/>
          <p:cNvSpPr>
            <a:spLocks noGrp="1"/>
          </p:cNvSpPr>
          <p:nvPr>
            <p:ph idx="1"/>
          </p:nvPr>
        </p:nvSpPr>
        <p:spPr>
          <a:xfrm>
            <a:off x="1565189" y="1606379"/>
            <a:ext cx="9937834" cy="4637902"/>
          </a:xfrm>
        </p:spPr>
        <p:txBody>
          <a:bodyPr>
            <a:normAutofit/>
          </a:bodyPr>
          <a:lstStyle/>
          <a:p>
            <a:r>
              <a:rPr lang="el-GR" b="1" dirty="0"/>
              <a:t>Ασύγχρονη </a:t>
            </a:r>
            <a:endParaRPr lang="el-GR" dirty="0"/>
          </a:p>
          <a:p>
            <a:pPr lvl="1"/>
            <a:r>
              <a:rPr lang="el-GR" dirty="0"/>
              <a:t>Ζητάμε τη σύνταξη βιογραφικού σημειώματος για διαφορετικές κάθε φορά ανάγκες (π.χ. ποιον τύπο θα επέλεγαν εάν έπρεπε να κάνουν αίτηση σε ένα πανεπιστήμιο, ως ειδικευμένοι επιστήμονες στην αγορά εργασίας, κ.λπ.)</a:t>
            </a:r>
          </a:p>
          <a:p>
            <a:r>
              <a:rPr lang="el-GR" dirty="0"/>
              <a:t> </a:t>
            </a:r>
            <a:r>
              <a:rPr lang="el-GR" b="1" dirty="0"/>
              <a:t>Επέκταση</a:t>
            </a:r>
          </a:p>
          <a:p>
            <a:pPr lvl="1"/>
            <a:r>
              <a:rPr lang="el-GR" dirty="0"/>
              <a:t>Μπορούμε να συνεχίσουμε και με άλλα κείμενα άλλου είδους π.χ. άρθρα για την ανεργία, στατιστικούς πίνακες, κ.λπ. και να συνεχίσουμε την επεξεργασία της ίδιας θεματικής με εστίαση στην παραγωγή γραπτού λόγου. </a:t>
            </a:r>
          </a:p>
          <a:p>
            <a:pPr lvl="1"/>
            <a:r>
              <a:rPr lang="el-GR" dirty="0"/>
              <a:t>Μπορούμε επίσης να </a:t>
            </a:r>
            <a:r>
              <a:rPr lang="el-GR" dirty="0">
                <a:solidFill>
                  <a:srgbClr val="7030A0"/>
                </a:solidFill>
              </a:rPr>
              <a:t>επεκτείνουμε περισσότερο τη θεματική </a:t>
            </a:r>
            <a:r>
              <a:rPr lang="el-GR" dirty="0"/>
              <a:t>με εστίαση </a:t>
            </a:r>
            <a:r>
              <a:rPr lang="el-GR" i="1" dirty="0"/>
              <a:t>στις γυναίκες, τους μετανάστες, το </a:t>
            </a:r>
            <a:r>
              <a:rPr lang="en-US" i="1" dirty="0"/>
              <a:t>brain drain </a:t>
            </a:r>
            <a:r>
              <a:rPr lang="el-GR" i="1" dirty="0"/>
              <a:t>κ.λπ</a:t>
            </a:r>
            <a:r>
              <a:rPr lang="el-GR" dirty="0"/>
              <a:t>., δημιουργώντας μια «σπειροειδή ανάπτυξη» του θέματος ή αλλιώς ένα «δίκτυο κειμένων», με διαφορετική κάθε φορά οπτική.  </a:t>
            </a:r>
          </a:p>
          <a:p>
            <a:endParaRPr lang="el-GR" dirty="0"/>
          </a:p>
        </p:txBody>
      </p:sp>
    </p:spTree>
    <p:extLst>
      <p:ext uri="{BB962C8B-B14F-4D97-AF65-F5344CB8AC3E}">
        <p14:creationId xmlns:p14="http://schemas.microsoft.com/office/powerpoint/2010/main" val="996602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5F8D5D-CF0D-4F8F-B6C4-F7A63E5C2873}"/>
              </a:ext>
            </a:extLst>
          </p:cNvPr>
          <p:cNvSpPr>
            <a:spLocks noGrp="1"/>
          </p:cNvSpPr>
          <p:nvPr>
            <p:ph type="title"/>
          </p:nvPr>
        </p:nvSpPr>
        <p:spPr>
          <a:xfrm>
            <a:off x="1225694" y="279401"/>
            <a:ext cx="10277330" cy="1096818"/>
          </a:xfrm>
        </p:spPr>
        <p:txBody>
          <a:bodyPr/>
          <a:lstStyle/>
          <a:p>
            <a:r>
              <a:rPr lang="el-GR" dirty="0"/>
              <a:t>Υλικό</a:t>
            </a:r>
          </a:p>
        </p:txBody>
      </p:sp>
      <p:sp>
        <p:nvSpPr>
          <p:cNvPr id="3" name="Θέση περιεχομένου 2">
            <a:extLst>
              <a:ext uri="{FF2B5EF4-FFF2-40B4-BE49-F238E27FC236}">
                <a16:creationId xmlns:a16="http://schemas.microsoft.com/office/drawing/2014/main" id="{7915FC99-AF0A-4A70-9BA2-EF2108853D96}"/>
              </a:ext>
            </a:extLst>
          </p:cNvPr>
          <p:cNvSpPr>
            <a:spLocks noGrp="1"/>
          </p:cNvSpPr>
          <p:nvPr>
            <p:ph idx="1"/>
          </p:nvPr>
        </p:nvSpPr>
        <p:spPr>
          <a:xfrm>
            <a:off x="1466335" y="1505527"/>
            <a:ext cx="10276834" cy="4351576"/>
          </a:xfrm>
        </p:spPr>
        <p:txBody>
          <a:bodyPr>
            <a:normAutofit/>
          </a:bodyPr>
          <a:lstStyle/>
          <a:p>
            <a:pPr fontAlgn="base"/>
            <a:r>
              <a:rPr lang="el-GR" u="sng" dirty="0">
                <a:hlinkClick r:id="rId2"/>
              </a:rPr>
              <a:t>Ψηφίδες Κέντρου Ελληνικής Γλώσσας</a:t>
            </a:r>
            <a:endParaRPr lang="el-GR" dirty="0"/>
          </a:p>
          <a:p>
            <a:pPr fontAlgn="base"/>
            <a:r>
              <a:rPr lang="el-GR" u="sng" dirty="0">
                <a:hlinkClick r:id="rId3"/>
              </a:rPr>
              <a:t>Πρωτέας - σενάρια του ΚΕΓ</a:t>
            </a:r>
            <a:endParaRPr lang="el-GR" dirty="0"/>
          </a:p>
          <a:p>
            <a:pPr fontAlgn="base"/>
            <a:r>
              <a:rPr lang="el-GR" u="sng" dirty="0">
                <a:hlinkClick r:id="rId4"/>
              </a:rPr>
              <a:t>Αίσωπος - σενάρια του ΙΕΠ</a:t>
            </a:r>
            <a:endParaRPr lang="el-GR" dirty="0"/>
          </a:p>
          <a:p>
            <a:pPr fontAlgn="base"/>
            <a:r>
              <a:rPr lang="el-GR" u="sng" dirty="0" err="1">
                <a:hlinkClick r:id="rId5"/>
              </a:rPr>
              <a:t>Φωτόδεντρο</a:t>
            </a:r>
            <a:r>
              <a:rPr lang="el-GR" u="sng" dirty="0">
                <a:hlinkClick r:id="rId5"/>
              </a:rPr>
              <a:t> </a:t>
            </a:r>
            <a:endParaRPr lang="el-GR" dirty="0"/>
          </a:p>
          <a:p>
            <a:r>
              <a:rPr lang="el-GR" dirty="0"/>
              <a:t>και ό, τι γνωρίζουμε  ήδη και αξιοποιούμε </a:t>
            </a:r>
          </a:p>
        </p:txBody>
      </p:sp>
    </p:spTree>
    <p:extLst>
      <p:ext uri="{BB962C8B-B14F-4D97-AF65-F5344CB8AC3E}">
        <p14:creationId xmlns:p14="http://schemas.microsoft.com/office/powerpoint/2010/main" val="156301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17BD9-4A11-4E27-831C-CDFE0E9D805D}"/>
              </a:ext>
            </a:extLst>
          </p:cNvPr>
          <p:cNvSpPr>
            <a:spLocks noGrp="1"/>
          </p:cNvSpPr>
          <p:nvPr>
            <p:ph type="title"/>
          </p:nvPr>
        </p:nvSpPr>
        <p:spPr>
          <a:xfrm>
            <a:off x="1524000" y="159327"/>
            <a:ext cx="9982678" cy="845689"/>
          </a:xfrm>
        </p:spPr>
        <p:txBody>
          <a:bodyPr/>
          <a:lstStyle/>
          <a:p>
            <a:r>
              <a:rPr lang="el-GR" b="1" dirty="0"/>
              <a:t>Τα δεδομένα μας </a:t>
            </a:r>
          </a:p>
        </p:txBody>
      </p:sp>
      <p:sp>
        <p:nvSpPr>
          <p:cNvPr id="3" name="Θέση περιεχομένου 2">
            <a:extLst>
              <a:ext uri="{FF2B5EF4-FFF2-40B4-BE49-F238E27FC236}">
                <a16:creationId xmlns:a16="http://schemas.microsoft.com/office/drawing/2014/main" id="{11A41E18-8A51-49E1-94A4-1A76D3B372E4}"/>
              </a:ext>
            </a:extLst>
          </p:cNvPr>
          <p:cNvSpPr>
            <a:spLocks noGrp="1"/>
          </p:cNvSpPr>
          <p:nvPr>
            <p:ph idx="1"/>
          </p:nvPr>
        </p:nvSpPr>
        <p:spPr>
          <a:xfrm>
            <a:off x="1309817" y="1223449"/>
            <a:ext cx="10521966" cy="4937205"/>
          </a:xfrm>
        </p:spPr>
        <p:txBody>
          <a:bodyPr>
            <a:normAutofit/>
          </a:bodyPr>
          <a:lstStyle/>
          <a:p>
            <a:pPr>
              <a:lnSpc>
                <a:spcPct val="110000"/>
              </a:lnSpc>
              <a:spcBef>
                <a:spcPts val="0"/>
              </a:spcBef>
            </a:pPr>
            <a:r>
              <a:rPr lang="el-GR" dirty="0"/>
              <a:t>Υπάρχει διαφοροποίηση από τάξη σε τάξη (π.χ. άλλες οι ανάγκες της Γ’ Λυκείου, άλλες των άλλων τάξεων στις παρούσες συνθήκες) </a:t>
            </a:r>
          </a:p>
          <a:p>
            <a:pPr>
              <a:lnSpc>
                <a:spcPct val="110000"/>
              </a:lnSpc>
              <a:spcBef>
                <a:spcPts val="0"/>
              </a:spcBef>
            </a:pPr>
            <a:r>
              <a:rPr lang="el-GR" b="1" dirty="0">
                <a:solidFill>
                  <a:schemeClr val="accent1">
                    <a:lumMod val="75000"/>
                  </a:schemeClr>
                </a:solidFill>
              </a:rPr>
              <a:t>Δεν καλύπτουμε ύλη αλλά κάνουμε επαναλήψεις </a:t>
            </a:r>
          </a:p>
          <a:p>
            <a:pPr>
              <a:lnSpc>
                <a:spcPct val="110000"/>
              </a:lnSpc>
              <a:spcBef>
                <a:spcPts val="0"/>
              </a:spcBef>
            </a:pPr>
            <a:r>
              <a:rPr lang="el-GR" dirty="0"/>
              <a:t>Χρειάζεται να διδάξουμε </a:t>
            </a:r>
            <a:r>
              <a:rPr lang="el-GR" b="1" dirty="0">
                <a:solidFill>
                  <a:schemeClr val="accent1">
                    <a:lumMod val="75000"/>
                  </a:schemeClr>
                </a:solidFill>
              </a:rPr>
              <a:t>σύγχρονα – ασύγχρονα </a:t>
            </a:r>
          </a:p>
          <a:p>
            <a:pPr>
              <a:lnSpc>
                <a:spcPct val="110000"/>
              </a:lnSpc>
              <a:spcBef>
                <a:spcPts val="0"/>
              </a:spcBef>
            </a:pPr>
            <a:r>
              <a:rPr lang="el-GR" dirty="0"/>
              <a:t>Απαιτείται εξοικείωση με τα ψηφιακά εργαλεία, που επιτυγχάνεται με:</a:t>
            </a:r>
          </a:p>
          <a:p>
            <a:pPr lvl="1">
              <a:lnSpc>
                <a:spcPct val="110000"/>
              </a:lnSpc>
              <a:spcBef>
                <a:spcPts val="0"/>
              </a:spcBef>
            </a:pPr>
            <a:r>
              <a:rPr lang="el-GR" dirty="0" err="1"/>
              <a:t>ενδοσχολική</a:t>
            </a:r>
            <a:r>
              <a:rPr lang="el-GR" dirty="0"/>
              <a:t> επιμόρφωση (π.χ. από τον εκπαιδευτικό ΠΕ86 του σχολείου)</a:t>
            </a:r>
          </a:p>
          <a:p>
            <a:pPr lvl="1">
              <a:lnSpc>
                <a:spcPct val="110000"/>
              </a:lnSpc>
              <a:spcBef>
                <a:spcPts val="0"/>
              </a:spcBef>
            </a:pPr>
            <a:r>
              <a:rPr lang="el-GR" dirty="0"/>
              <a:t>τη βοήθεια  κάποιου/ας με ψηφιακές δεξιότητες</a:t>
            </a:r>
          </a:p>
          <a:p>
            <a:pPr lvl="1">
              <a:lnSpc>
                <a:spcPct val="110000"/>
              </a:lnSpc>
              <a:spcBef>
                <a:spcPts val="0"/>
              </a:spcBef>
            </a:pPr>
            <a:r>
              <a:rPr lang="el-GR" dirty="0"/>
              <a:t>εξάσκηση με τη βοήθεια  συναδέλφων</a:t>
            </a:r>
          </a:p>
          <a:p>
            <a:pPr lvl="1">
              <a:lnSpc>
                <a:spcPct val="110000"/>
              </a:lnSpc>
              <a:spcBef>
                <a:spcPts val="0"/>
              </a:spcBef>
            </a:pPr>
            <a:r>
              <a:rPr lang="el-GR" dirty="0"/>
              <a:t>προσωπική ενασχόληση</a:t>
            </a:r>
          </a:p>
        </p:txBody>
      </p:sp>
    </p:spTree>
    <p:extLst>
      <p:ext uri="{BB962C8B-B14F-4D97-AF65-F5344CB8AC3E}">
        <p14:creationId xmlns:p14="http://schemas.microsoft.com/office/powerpoint/2010/main" val="3260553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17BD9-4A11-4E27-831C-CDFE0E9D805D}"/>
              </a:ext>
            </a:extLst>
          </p:cNvPr>
          <p:cNvSpPr>
            <a:spLocks noGrp="1"/>
          </p:cNvSpPr>
          <p:nvPr>
            <p:ph type="title"/>
          </p:nvPr>
        </p:nvSpPr>
        <p:spPr>
          <a:xfrm>
            <a:off x="1606378" y="101600"/>
            <a:ext cx="9674972" cy="639805"/>
          </a:xfrm>
        </p:spPr>
        <p:txBody>
          <a:bodyPr>
            <a:normAutofit fontScale="90000"/>
          </a:bodyPr>
          <a:lstStyle/>
          <a:p>
            <a:pPr>
              <a:lnSpc>
                <a:spcPct val="100000"/>
              </a:lnSpc>
              <a:spcBef>
                <a:spcPts val="0"/>
              </a:spcBef>
            </a:pPr>
            <a:r>
              <a:rPr lang="el-GR" b="1" dirty="0"/>
              <a:t>Προτάσεις για τη Λογοτεχνία</a:t>
            </a:r>
            <a:br>
              <a:rPr lang="el-GR" b="1" dirty="0"/>
            </a:br>
            <a:endParaRPr lang="el-GR" sz="2400" b="1" dirty="0"/>
          </a:p>
        </p:txBody>
      </p:sp>
      <p:sp>
        <p:nvSpPr>
          <p:cNvPr id="3" name="Θέση περιεχομένου 2">
            <a:extLst>
              <a:ext uri="{FF2B5EF4-FFF2-40B4-BE49-F238E27FC236}">
                <a16:creationId xmlns:a16="http://schemas.microsoft.com/office/drawing/2014/main" id="{11A41E18-8A51-49E1-94A4-1A76D3B372E4}"/>
              </a:ext>
            </a:extLst>
          </p:cNvPr>
          <p:cNvSpPr>
            <a:spLocks noGrp="1"/>
          </p:cNvSpPr>
          <p:nvPr>
            <p:ph idx="1"/>
          </p:nvPr>
        </p:nvSpPr>
        <p:spPr>
          <a:xfrm>
            <a:off x="1606378" y="741404"/>
            <a:ext cx="10322011" cy="5651157"/>
          </a:xfrm>
        </p:spPr>
        <p:txBody>
          <a:bodyPr>
            <a:normAutofit fontScale="77500" lnSpcReduction="20000"/>
          </a:bodyPr>
          <a:lstStyle/>
          <a:p>
            <a:pPr>
              <a:lnSpc>
                <a:spcPct val="120000"/>
              </a:lnSpc>
              <a:spcBef>
                <a:spcPts val="0"/>
              </a:spcBef>
            </a:pPr>
            <a:r>
              <a:rPr lang="el-GR" dirty="0"/>
              <a:t>Αξιοποιούμε τον </a:t>
            </a:r>
            <a:r>
              <a:rPr lang="el-GR" dirty="0">
                <a:solidFill>
                  <a:srgbClr val="7030A0"/>
                </a:solidFill>
              </a:rPr>
              <a:t>ερμηνευτικό διάλογο</a:t>
            </a:r>
            <a:r>
              <a:rPr lang="el-GR" dirty="0"/>
              <a:t> </a:t>
            </a:r>
            <a:r>
              <a:rPr lang="el-GR" i="1" dirty="0"/>
              <a:t>(Ποιο είναι το θέμα του ποιήματος/ πεζού, πώς αντιμετωπίζεται από τον κεντρικό ήρωα/ ποιητικό υποκείμενο/ τι σημαίνει για μένα) </a:t>
            </a:r>
          </a:p>
          <a:p>
            <a:pPr>
              <a:lnSpc>
                <a:spcPct val="120000"/>
              </a:lnSpc>
              <a:spcBef>
                <a:spcPts val="0"/>
              </a:spcBef>
            </a:pPr>
            <a:r>
              <a:rPr lang="el-GR" dirty="0"/>
              <a:t>Επιλέγουμε λογοτεχνικά κείμενα </a:t>
            </a:r>
            <a:r>
              <a:rPr lang="el-GR" dirty="0">
                <a:solidFill>
                  <a:srgbClr val="7030A0"/>
                </a:solidFill>
              </a:rPr>
              <a:t>που δεν είναι διδαγμένα </a:t>
            </a:r>
          </a:p>
          <a:p>
            <a:pPr lvl="1">
              <a:lnSpc>
                <a:spcPct val="120000"/>
              </a:lnSpc>
              <a:spcBef>
                <a:spcPts val="0"/>
              </a:spcBef>
            </a:pPr>
            <a:r>
              <a:rPr lang="el-GR" dirty="0"/>
              <a:t>από τις προβλεπόμενες θεματικές ενότητες  (Α’ Λυκείου)</a:t>
            </a:r>
          </a:p>
          <a:p>
            <a:pPr lvl="1">
              <a:lnSpc>
                <a:spcPct val="120000"/>
              </a:lnSpc>
              <a:spcBef>
                <a:spcPts val="0"/>
              </a:spcBef>
            </a:pPr>
            <a:r>
              <a:rPr lang="el-GR" dirty="0"/>
              <a:t>από το σχολικό εγχειρίδιο (Β’ Λυκείου)</a:t>
            </a:r>
          </a:p>
          <a:p>
            <a:pPr lvl="1">
              <a:lnSpc>
                <a:spcPct val="120000"/>
              </a:lnSpc>
              <a:spcBef>
                <a:spcPts val="0"/>
              </a:spcBef>
            </a:pPr>
            <a:r>
              <a:rPr lang="el-GR" dirty="0"/>
              <a:t>από τον Φάκελο Υλικού ή από οπουδήποτε (Γ’ Λυκείου)</a:t>
            </a:r>
          </a:p>
          <a:p>
            <a:pPr>
              <a:lnSpc>
                <a:spcPct val="120000"/>
              </a:lnSpc>
              <a:spcBef>
                <a:spcPts val="0"/>
              </a:spcBef>
            </a:pPr>
            <a:r>
              <a:rPr lang="el-GR" dirty="0"/>
              <a:t>Οργανώνουμε μια </a:t>
            </a:r>
            <a:r>
              <a:rPr lang="el-GR" b="1" dirty="0"/>
              <a:t>σύγχρονη συνεδρία </a:t>
            </a:r>
            <a:r>
              <a:rPr lang="el-GR" dirty="0"/>
              <a:t>(όπου δίνουμε πληροφορίες και οδηγίες εργασίας) </a:t>
            </a:r>
          </a:p>
          <a:p>
            <a:pPr>
              <a:lnSpc>
                <a:spcPct val="120000"/>
              </a:lnSpc>
              <a:spcBef>
                <a:spcPts val="0"/>
              </a:spcBef>
            </a:pPr>
            <a:r>
              <a:rPr lang="el-GR" dirty="0"/>
              <a:t>Οργανώνουμε </a:t>
            </a:r>
            <a:r>
              <a:rPr lang="el-GR" b="1" dirty="0"/>
              <a:t>ασύγχρονες δραστηριότητες</a:t>
            </a:r>
          </a:p>
          <a:p>
            <a:pPr lvl="1">
              <a:lnSpc>
                <a:spcPct val="120000"/>
              </a:lnSpc>
              <a:spcBef>
                <a:spcPts val="0"/>
              </a:spcBef>
            </a:pPr>
            <a:r>
              <a:rPr lang="el-GR" dirty="0"/>
              <a:t>Θέμα για διαπραγμάτευση και στοιχεία υποστηρικτικά γι’ αυτή. Π.χ. </a:t>
            </a:r>
            <a:r>
              <a:rPr lang="el-GR" dirty="0" err="1"/>
              <a:t>περικειμενικά</a:t>
            </a:r>
            <a:r>
              <a:rPr lang="el-GR" dirty="0"/>
              <a:t>, παράλληλα κείμενα, βίντεο, απαγγελίες, κριτικές κ.λπ.</a:t>
            </a:r>
          </a:p>
          <a:p>
            <a:pPr lvl="1">
              <a:lnSpc>
                <a:spcPct val="120000"/>
              </a:lnSpc>
              <a:spcBef>
                <a:spcPts val="0"/>
              </a:spcBef>
            </a:pPr>
            <a:r>
              <a:rPr lang="el-GR" dirty="0"/>
              <a:t>Ανάθεση συγγραφής ερμηνευτικού σχολίου </a:t>
            </a:r>
          </a:p>
          <a:p>
            <a:pPr>
              <a:lnSpc>
                <a:spcPct val="120000"/>
              </a:lnSpc>
              <a:spcBef>
                <a:spcPts val="0"/>
              </a:spcBef>
            </a:pPr>
            <a:r>
              <a:rPr lang="el-GR" dirty="0"/>
              <a:t>Στο βαθμό που έχει νόημα οργανώνουμε  </a:t>
            </a:r>
            <a:r>
              <a:rPr lang="el-GR" b="1" dirty="0">
                <a:effectLst>
                  <a:outerShdw blurRad="38100" dist="38100" dir="2700000" algn="tl">
                    <a:srgbClr val="000000">
                      <a:alpha val="43137"/>
                    </a:srgbClr>
                  </a:outerShdw>
                </a:effectLst>
              </a:rPr>
              <a:t>σύγχρονη συνεδρία </a:t>
            </a:r>
            <a:r>
              <a:rPr lang="el-GR" dirty="0"/>
              <a:t>αναστοχασμού</a:t>
            </a:r>
          </a:p>
          <a:p>
            <a:pPr>
              <a:lnSpc>
                <a:spcPct val="120000"/>
              </a:lnSpc>
              <a:spcBef>
                <a:spcPts val="0"/>
              </a:spcBef>
            </a:pPr>
            <a:r>
              <a:rPr lang="el-GR" dirty="0">
                <a:solidFill>
                  <a:srgbClr val="7030A0"/>
                </a:solidFill>
              </a:rPr>
              <a:t>Φυσικά, μπορούμε να ξεκινήσουμε και αντίστροφα, με ασύγχρονη – σύγχρονη – ασύγχρονη συνεδρία</a:t>
            </a:r>
          </a:p>
          <a:p>
            <a:pPr>
              <a:lnSpc>
                <a:spcPct val="120000"/>
              </a:lnSpc>
              <a:spcBef>
                <a:spcPts val="0"/>
              </a:spcBef>
            </a:pPr>
            <a:r>
              <a:rPr lang="el-GR" dirty="0"/>
              <a:t>Εναλλακτικά: στο πλαίσιο της </a:t>
            </a:r>
            <a:r>
              <a:rPr lang="el-GR" dirty="0" err="1"/>
              <a:t>φιλαναγνωσίας</a:t>
            </a:r>
            <a:r>
              <a:rPr lang="el-GR" dirty="0"/>
              <a:t> οργανώνουμε </a:t>
            </a:r>
            <a:r>
              <a:rPr lang="el-GR" b="1" dirty="0">
                <a:effectLst>
                  <a:outerShdw blurRad="38100" dist="38100" dir="2700000" algn="tl">
                    <a:srgbClr val="000000">
                      <a:alpha val="43137"/>
                    </a:srgbClr>
                  </a:outerShdw>
                </a:effectLst>
              </a:rPr>
              <a:t>κύκλο ανάγνωσης ολόκληρου λογοτεχνικού έργου, </a:t>
            </a:r>
            <a:r>
              <a:rPr lang="el-GR" dirty="0">
                <a:effectLst>
                  <a:outerShdw blurRad="38100" dist="38100" dir="2700000" algn="tl">
                    <a:srgbClr val="000000">
                      <a:alpha val="43137"/>
                    </a:srgbClr>
                  </a:outerShdw>
                </a:effectLst>
              </a:rPr>
              <a:t>με συζήτηση </a:t>
            </a:r>
            <a:r>
              <a:rPr lang="el-GR" dirty="0"/>
              <a:t>και ανάθεση εργασιών ( κυρίως για την Α΄ και Β’  Λυκείου)</a:t>
            </a:r>
          </a:p>
          <a:p>
            <a:pPr>
              <a:lnSpc>
                <a:spcPct val="120000"/>
              </a:lnSpc>
              <a:spcBef>
                <a:spcPts val="0"/>
              </a:spcBef>
            </a:pPr>
            <a:endParaRPr lang="el-GR" dirty="0">
              <a:solidFill>
                <a:srgbClr val="7030A0"/>
              </a:solidFill>
            </a:endParaRPr>
          </a:p>
        </p:txBody>
      </p:sp>
    </p:spTree>
    <p:extLst>
      <p:ext uri="{BB962C8B-B14F-4D97-AF65-F5344CB8AC3E}">
        <p14:creationId xmlns:p14="http://schemas.microsoft.com/office/powerpoint/2010/main" val="292868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39330" y="125628"/>
            <a:ext cx="9498227" cy="533399"/>
          </a:xfrm>
        </p:spPr>
        <p:txBody>
          <a:bodyPr>
            <a:noAutofit/>
          </a:bodyPr>
          <a:lstStyle/>
          <a:p>
            <a:r>
              <a:rPr lang="el-GR" sz="2800" b="1" dirty="0"/>
              <a:t>Α΄ φάση: Ασύγχρονη </a:t>
            </a:r>
          </a:p>
        </p:txBody>
      </p:sp>
      <p:sp>
        <p:nvSpPr>
          <p:cNvPr id="3" name="Θέση περιεχομένου 2"/>
          <p:cNvSpPr>
            <a:spLocks noGrp="1"/>
          </p:cNvSpPr>
          <p:nvPr>
            <p:ph idx="1"/>
          </p:nvPr>
        </p:nvSpPr>
        <p:spPr>
          <a:xfrm>
            <a:off x="1639330" y="823783"/>
            <a:ext cx="9962546" cy="5601730"/>
          </a:xfrm>
        </p:spPr>
        <p:txBody>
          <a:bodyPr>
            <a:noAutofit/>
          </a:bodyPr>
          <a:lstStyle/>
          <a:p>
            <a:pPr marL="0" indent="0">
              <a:buNone/>
            </a:pPr>
            <a:r>
              <a:rPr lang="el-GR" sz="1800" dirty="0"/>
              <a:t> </a:t>
            </a:r>
          </a:p>
          <a:p>
            <a:r>
              <a:rPr lang="el-GR" sz="2000" b="1" dirty="0"/>
              <a:t>Ενδεικτικές προτάσεις</a:t>
            </a:r>
            <a:endParaRPr lang="el-GR" sz="2000" dirty="0"/>
          </a:p>
          <a:p>
            <a:pPr lvl="1"/>
            <a:r>
              <a:rPr lang="el-GR" sz="1600" dirty="0"/>
              <a:t>Ακρόαση ενός τραγουδιού σχετικού με το θέμα (δίνουμε την ηλεκτρονική παραπομπή) </a:t>
            </a:r>
          </a:p>
          <a:p>
            <a:pPr lvl="1"/>
            <a:r>
              <a:rPr lang="el-GR" sz="1600" dirty="0"/>
              <a:t>Απόσπασμα από ένα κινηματογραφικό ή τηλεοπτικό έργο (αναρτούμε την έντυπη μορφή ή δίνουμε την παραπομπή για να γίνει από τους μαθητές/</a:t>
            </a:r>
            <a:r>
              <a:rPr lang="el-GR" sz="1600" dirty="0" err="1"/>
              <a:t>τριες</a:t>
            </a:r>
            <a:r>
              <a:rPr lang="el-GR" sz="1600" dirty="0"/>
              <a:t>) </a:t>
            </a:r>
          </a:p>
          <a:p>
            <a:pPr lvl="1"/>
            <a:r>
              <a:rPr lang="el-GR" sz="1600" dirty="0"/>
              <a:t>Επιλογή ενός μικρού χαρακτηριστικού αποσπάσματος </a:t>
            </a:r>
            <a:r>
              <a:rPr lang="el-GR" sz="1600" dirty="0">
                <a:solidFill>
                  <a:srgbClr val="7030A0"/>
                </a:solidFill>
              </a:rPr>
              <a:t>(αναρτούμε την έντυπη μορφή) </a:t>
            </a:r>
            <a:r>
              <a:rPr lang="el-GR" sz="1600" dirty="0"/>
              <a:t>από το έργο με ερωτήσεις σχετικές με υποθέσεις: </a:t>
            </a:r>
          </a:p>
          <a:p>
            <a:pPr lvl="2">
              <a:buFont typeface="Wingdings" panose="05000000000000000000" pitchFamily="2" charset="2"/>
              <a:buChar char="ü"/>
            </a:pPr>
            <a:r>
              <a:rPr lang="el-GR" sz="1400" dirty="0"/>
              <a:t>Ως προς  το περιεχόμενο του βιβλίου γενικά </a:t>
            </a:r>
          </a:p>
          <a:p>
            <a:pPr lvl="2">
              <a:buFont typeface="Wingdings" panose="05000000000000000000" pitchFamily="2" charset="2"/>
              <a:buChar char="ü"/>
            </a:pPr>
            <a:r>
              <a:rPr lang="el-GR" sz="1400" dirty="0"/>
              <a:t>Τους ήρωες (πώς φαντάζονται ότι θα δράσουν, θα είναι ήρωες ή αντιήρωες </a:t>
            </a:r>
            <a:r>
              <a:rPr lang="el-GR" sz="1400" dirty="0" err="1"/>
              <a:t>κ.λπ</a:t>
            </a:r>
            <a:r>
              <a:rPr lang="el-GR" sz="1400" dirty="0"/>
              <a:t>) </a:t>
            </a:r>
          </a:p>
          <a:p>
            <a:pPr lvl="2">
              <a:buFont typeface="Wingdings" panose="05000000000000000000" pitchFamily="2" charset="2"/>
              <a:buChar char="ü"/>
            </a:pPr>
            <a:r>
              <a:rPr lang="el-GR" sz="1400" dirty="0"/>
              <a:t>Την εξέλιξη του μύθου </a:t>
            </a:r>
          </a:p>
          <a:p>
            <a:pPr lvl="2">
              <a:buFont typeface="Wingdings" panose="05000000000000000000" pitchFamily="2" charset="2"/>
              <a:buChar char="ü"/>
            </a:pPr>
            <a:r>
              <a:rPr lang="el-GR" sz="1400" dirty="0"/>
              <a:t>Τον τίτλο ή να πουν γιατί νομίζουν ότι το μυθιστόρημα έχει τον τίτλο αυτό</a:t>
            </a:r>
          </a:p>
          <a:p>
            <a:pPr lvl="1"/>
            <a:r>
              <a:rPr lang="el-GR" sz="1600" dirty="0"/>
              <a:t>Εδώ στόχος είναι φυσικά η κινητοποίηση του ενδιαφέροντος των μαθητών και όχι η σωστή ή η λανθασμένη πρόβλεψη </a:t>
            </a:r>
          </a:p>
          <a:p>
            <a:endParaRPr lang="el-GR" sz="2000" dirty="0"/>
          </a:p>
        </p:txBody>
      </p:sp>
    </p:spTree>
    <p:extLst>
      <p:ext uri="{BB962C8B-B14F-4D97-AF65-F5344CB8AC3E}">
        <p14:creationId xmlns:p14="http://schemas.microsoft.com/office/powerpoint/2010/main" val="46685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9802" y="82378"/>
            <a:ext cx="9913121" cy="681681"/>
          </a:xfrm>
        </p:spPr>
        <p:txBody>
          <a:bodyPr>
            <a:normAutofit/>
          </a:bodyPr>
          <a:lstStyle/>
          <a:p>
            <a:r>
              <a:rPr lang="el-GR" sz="2800" b="1" dirty="0"/>
              <a:t>Β΄ Φάση</a:t>
            </a:r>
          </a:p>
        </p:txBody>
      </p:sp>
      <p:sp>
        <p:nvSpPr>
          <p:cNvPr id="3" name="Θέση περιεχομένου 2"/>
          <p:cNvSpPr>
            <a:spLocks noGrp="1"/>
          </p:cNvSpPr>
          <p:nvPr>
            <p:ph idx="1"/>
          </p:nvPr>
        </p:nvSpPr>
        <p:spPr>
          <a:xfrm>
            <a:off x="1529802" y="1023457"/>
            <a:ext cx="10289060" cy="5649192"/>
          </a:xfrm>
        </p:spPr>
        <p:txBody>
          <a:bodyPr>
            <a:noAutofit/>
          </a:bodyPr>
          <a:lstStyle/>
          <a:p>
            <a:pPr>
              <a:spcBef>
                <a:spcPts val="0"/>
              </a:spcBef>
              <a:spcAft>
                <a:spcPts val="0"/>
              </a:spcAft>
            </a:pPr>
            <a:r>
              <a:rPr lang="el-GR" sz="1800" b="1" dirty="0"/>
              <a:t>Σύγχρονη       </a:t>
            </a:r>
          </a:p>
          <a:p>
            <a:pPr lvl="1">
              <a:spcBef>
                <a:spcPts val="0"/>
              </a:spcBef>
              <a:spcAft>
                <a:spcPts val="0"/>
              </a:spcAft>
            </a:pPr>
            <a:r>
              <a:rPr lang="el-GR" sz="1600" dirty="0">
                <a:solidFill>
                  <a:srgbClr val="7030A0"/>
                </a:solidFill>
              </a:rPr>
              <a:t>Συζητάμε τα ερωτήματα – θέματα της ασύγχρονης </a:t>
            </a:r>
          </a:p>
          <a:p>
            <a:pPr>
              <a:spcBef>
                <a:spcPts val="0"/>
              </a:spcBef>
              <a:spcAft>
                <a:spcPts val="0"/>
              </a:spcAft>
            </a:pPr>
            <a:endParaRPr lang="el-GR" sz="1800" b="1" dirty="0"/>
          </a:p>
          <a:p>
            <a:pPr>
              <a:spcBef>
                <a:spcPts val="0"/>
              </a:spcBef>
              <a:spcAft>
                <a:spcPts val="0"/>
              </a:spcAft>
            </a:pPr>
            <a:r>
              <a:rPr lang="el-GR" sz="1800" b="1" dirty="0"/>
              <a:t>Ασύγχρονη</a:t>
            </a:r>
          </a:p>
          <a:p>
            <a:pPr lvl="1">
              <a:spcBef>
                <a:spcPts val="0"/>
              </a:spcBef>
              <a:spcAft>
                <a:spcPts val="0"/>
              </a:spcAft>
            </a:pPr>
            <a:r>
              <a:rPr lang="el-GR" sz="1400" dirty="0"/>
              <a:t>Αναρτούμε ολόκληρο το λογοτεχνικό κείμενο ή δίνουμε τον σχετικό σύνδεσμο και οι μαθητές/ </a:t>
            </a:r>
            <a:r>
              <a:rPr lang="el-GR" sz="1400" dirty="0" err="1"/>
              <a:t>τριες</a:t>
            </a:r>
            <a:r>
              <a:rPr lang="el-GR" sz="1400" dirty="0"/>
              <a:t> εργάζονται ατομικά ή σε ομάδες. Δίνουμε εργασίες – φύλλα εργασίας με ερωτήσεις όπως: </a:t>
            </a:r>
          </a:p>
          <a:p>
            <a:pPr lvl="1">
              <a:spcBef>
                <a:spcPts val="0"/>
              </a:spcBef>
              <a:spcAft>
                <a:spcPts val="0"/>
              </a:spcAft>
              <a:buFont typeface="Wingdings" panose="05000000000000000000" pitchFamily="2" charset="2"/>
              <a:buChar char="ü"/>
            </a:pPr>
            <a:r>
              <a:rPr lang="el-GR" sz="1400" dirty="0"/>
              <a:t>Ποια είναι η σχέση του κεντρικού ήρωα ή των κεντρικών ηρώων με τα άλλα πρόσωπα του κειμένου;  </a:t>
            </a:r>
          </a:p>
          <a:p>
            <a:pPr lvl="1">
              <a:spcBef>
                <a:spcPts val="0"/>
              </a:spcBef>
              <a:spcAft>
                <a:spcPts val="0"/>
              </a:spcAft>
              <a:buFont typeface="Wingdings" panose="05000000000000000000" pitchFamily="2" charset="2"/>
              <a:buChar char="ü"/>
            </a:pPr>
            <a:r>
              <a:rPr lang="el-GR" sz="1400" dirty="0"/>
              <a:t>Τι περιμένουν οι άλλοι από τον ήρωα; Ποιες είναι οι προσδοκίες τους; (Τι προσδοκούν ο μεγαλύτεροι, τα αδέλφια, ο κοινωνικός περίγυρος;) </a:t>
            </a:r>
          </a:p>
          <a:p>
            <a:pPr lvl="1">
              <a:spcBef>
                <a:spcPts val="0"/>
              </a:spcBef>
              <a:spcAft>
                <a:spcPts val="0"/>
              </a:spcAft>
              <a:buFont typeface="Wingdings" panose="05000000000000000000" pitchFamily="2" charset="2"/>
              <a:buChar char="ü"/>
            </a:pPr>
            <a:r>
              <a:rPr lang="el-GR" sz="1400" dirty="0"/>
              <a:t>Ο ίδιος ο ήρωας ή/και η </a:t>
            </a:r>
            <a:r>
              <a:rPr lang="el-GR" sz="1400" dirty="0" err="1"/>
              <a:t>ηρωίδα</a:t>
            </a:r>
            <a:r>
              <a:rPr lang="el-GR" sz="1400" dirty="0"/>
              <a:t> δέχεται να αναλάβει το ρόλο που του αναθέτουν οι άλλοι ή έχει αντίρρηση; Τον αναλαμβάνει με ή παρά τη θέλησή του; Θεωρεί αυτονόητο αυτό το ρόλο ή θα ήθελε να τον αλλάξει;</a:t>
            </a:r>
          </a:p>
          <a:p>
            <a:pPr lvl="1">
              <a:spcBef>
                <a:spcPts val="0"/>
              </a:spcBef>
              <a:spcAft>
                <a:spcPts val="0"/>
              </a:spcAft>
              <a:buFont typeface="Wingdings" panose="05000000000000000000" pitchFamily="2" charset="2"/>
              <a:buChar char="ü"/>
            </a:pPr>
            <a:r>
              <a:rPr lang="el-GR" sz="1400" dirty="0"/>
              <a:t>Τι του αναγνωρίζεται ως υποχρέωση ή ως δικαίωμα; </a:t>
            </a:r>
          </a:p>
          <a:p>
            <a:pPr lvl="1">
              <a:spcBef>
                <a:spcPts val="0"/>
              </a:spcBef>
              <a:spcAft>
                <a:spcPts val="0"/>
              </a:spcAft>
              <a:buFont typeface="Wingdings" panose="05000000000000000000" pitchFamily="2" charset="2"/>
              <a:buChar char="ü"/>
            </a:pPr>
            <a:r>
              <a:rPr lang="el-GR" sz="1400" dirty="0"/>
              <a:t>Εντέλει, πώς </a:t>
            </a:r>
            <a:r>
              <a:rPr lang="el-GR" sz="1400" dirty="0" err="1"/>
              <a:t>οριοθετείται</a:t>
            </a:r>
            <a:r>
              <a:rPr lang="el-GR" sz="1400" dirty="0"/>
              <a:t> ο ρόλος του στην αρχή της ιστορίας; </a:t>
            </a:r>
          </a:p>
          <a:p>
            <a:pPr lvl="1">
              <a:spcBef>
                <a:spcPts val="0"/>
              </a:spcBef>
              <a:spcAft>
                <a:spcPts val="0"/>
              </a:spcAft>
              <a:buFont typeface="Wingdings" panose="05000000000000000000" pitchFamily="2" charset="2"/>
              <a:buChar char="ü"/>
            </a:pPr>
            <a:r>
              <a:rPr lang="el-GR" sz="1400" dirty="0"/>
              <a:t>Στην πορεία αλλάζει ή παραμένει ίδιος ο ρόλος αυτός; </a:t>
            </a:r>
          </a:p>
          <a:p>
            <a:pPr lvl="1">
              <a:spcBef>
                <a:spcPts val="0"/>
              </a:spcBef>
              <a:spcAft>
                <a:spcPts val="0"/>
              </a:spcAft>
              <a:buFont typeface="Wingdings" panose="05000000000000000000" pitchFamily="2" charset="2"/>
              <a:buChar char="ü"/>
            </a:pPr>
            <a:r>
              <a:rPr lang="el-GR" sz="1400" dirty="0"/>
              <a:t>Ποιοι παράγοντες  βελτιώνουν ή επιδεινώνουν την αρχική θέση των ηρώων; </a:t>
            </a:r>
          </a:p>
          <a:p>
            <a:pPr lvl="1">
              <a:spcBef>
                <a:spcPts val="0"/>
              </a:spcBef>
              <a:spcAft>
                <a:spcPts val="0"/>
              </a:spcAft>
              <a:buFont typeface="Wingdings" panose="05000000000000000000" pitchFamily="2" charset="2"/>
              <a:buChar char="ü"/>
            </a:pPr>
            <a:r>
              <a:rPr lang="el-GR" sz="1400" dirty="0"/>
              <a:t>Αμφισβητείται ή όχι η τυχόν νέα θέση; </a:t>
            </a:r>
          </a:p>
          <a:p>
            <a:pPr lvl="1">
              <a:spcBef>
                <a:spcPts val="0"/>
              </a:spcBef>
              <a:spcAft>
                <a:spcPts val="0"/>
              </a:spcAft>
              <a:buFont typeface="Wingdings" panose="05000000000000000000" pitchFamily="2" charset="2"/>
              <a:buChar char="ü"/>
            </a:pPr>
            <a:r>
              <a:rPr lang="el-GR" sz="1400" dirty="0"/>
              <a:t>Ερωτήσεις σχετικά με το χώρο, το χρόνο, τον αφηγητή, την αφήγηση, τη γλώσσα του κειμένου  κ. ά. </a:t>
            </a:r>
          </a:p>
          <a:p>
            <a:pPr lvl="1">
              <a:spcBef>
                <a:spcPts val="0"/>
              </a:spcBef>
              <a:spcAft>
                <a:spcPts val="0"/>
              </a:spcAft>
              <a:buFont typeface="Wingdings" panose="05000000000000000000" pitchFamily="2" charset="2"/>
              <a:buChar char="ü"/>
            </a:pPr>
            <a:r>
              <a:rPr lang="el-GR" sz="1400" dirty="0"/>
              <a:t>Ερωτήσεις σχετικές με στοιχεία της πλοκής (ποιος είναι ο «μύθος», αν υπάρχει εξέλιξη της πλοκής, κορύφωση της δράσης, τεχνάσματα)  </a:t>
            </a:r>
          </a:p>
          <a:p>
            <a:pPr lvl="1">
              <a:spcBef>
                <a:spcPts val="0"/>
              </a:spcBef>
              <a:spcAft>
                <a:spcPts val="0"/>
              </a:spcAft>
              <a:buFont typeface="Wingdings" panose="05000000000000000000" pitchFamily="2" charset="2"/>
              <a:buChar char="ü"/>
            </a:pPr>
            <a:r>
              <a:rPr lang="el-GR" sz="1400" dirty="0"/>
              <a:t>Εναλλακτικά μπορούν να σκιαγραφήσουν εκτός από τον κεντρικό ήρωα (αυτό μπορούν να το κάνουν όλες οι ομάδες) και τους άλλους ήρωες (η κάθε ομάδα και διαφορετικό ήρωα) </a:t>
            </a:r>
          </a:p>
        </p:txBody>
      </p:sp>
    </p:spTree>
    <p:extLst>
      <p:ext uri="{BB962C8B-B14F-4D97-AF65-F5344CB8AC3E}">
        <p14:creationId xmlns:p14="http://schemas.microsoft.com/office/powerpoint/2010/main" val="2313600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13470" y="205947"/>
            <a:ext cx="9287044" cy="807308"/>
          </a:xfrm>
        </p:spPr>
        <p:txBody>
          <a:bodyPr/>
          <a:lstStyle/>
          <a:p>
            <a:r>
              <a:rPr lang="el-GR" b="1" dirty="0"/>
              <a:t>Ασύγχρονη – Σύγχρονη </a:t>
            </a:r>
          </a:p>
        </p:txBody>
      </p:sp>
      <p:sp>
        <p:nvSpPr>
          <p:cNvPr id="3" name="Θέση περιεχομένου 2"/>
          <p:cNvSpPr>
            <a:spLocks noGrp="1"/>
          </p:cNvSpPr>
          <p:nvPr>
            <p:ph idx="1"/>
          </p:nvPr>
        </p:nvSpPr>
        <p:spPr>
          <a:xfrm>
            <a:off x="1491050" y="1145059"/>
            <a:ext cx="10011974" cy="4646142"/>
          </a:xfrm>
        </p:spPr>
        <p:txBody>
          <a:bodyPr>
            <a:normAutofit lnSpcReduction="10000"/>
          </a:bodyPr>
          <a:lstStyle/>
          <a:p>
            <a:pPr lvl="0"/>
            <a:r>
              <a:rPr lang="el-GR" b="1" dirty="0"/>
              <a:t>Ασύγχρονη: Αναρτούμε εργασίες ομαδικές</a:t>
            </a:r>
          </a:p>
          <a:p>
            <a:pPr lvl="1"/>
            <a:r>
              <a:rPr lang="el-GR" dirty="0"/>
              <a:t>Ενδεικτικά παραδείγματα:  </a:t>
            </a:r>
          </a:p>
          <a:p>
            <a:pPr lvl="1">
              <a:buFont typeface="Wingdings" panose="05000000000000000000" pitchFamily="2" charset="2"/>
              <a:buChar char="ü"/>
            </a:pPr>
            <a:r>
              <a:rPr lang="el-GR" dirty="0" err="1"/>
              <a:t>Αναδιήγηση</a:t>
            </a:r>
            <a:r>
              <a:rPr lang="el-GR" dirty="0"/>
              <a:t> τμήματος της ιστορίας από την οπτική γωνία ενός άλλου ήρωα.</a:t>
            </a:r>
          </a:p>
          <a:p>
            <a:pPr lvl="1">
              <a:buFont typeface="Wingdings" panose="05000000000000000000" pitchFamily="2" charset="2"/>
              <a:buChar char="ü"/>
            </a:pPr>
            <a:r>
              <a:rPr lang="el-GR" dirty="0"/>
              <a:t>Δημιουργία μίας σκηνής στην οποία ο αναγνώστης συναντιέται με τον ήρωα (π.χ. με μορφή συνέντευξης ή αφήγησης)</a:t>
            </a:r>
          </a:p>
          <a:p>
            <a:pPr lvl="1">
              <a:buFont typeface="Wingdings" panose="05000000000000000000" pitchFamily="2" charset="2"/>
              <a:buChar char="ü"/>
            </a:pPr>
            <a:r>
              <a:rPr lang="el-GR" dirty="0"/>
              <a:t>Γραφή ανάλογου κειμένου με προσωπικές παρατηρήσεις από την καθημερινή ζωή για το προσωπικό ημερολόγιο</a:t>
            </a:r>
          </a:p>
          <a:p>
            <a:pPr lvl="1">
              <a:buFont typeface="Wingdings" panose="05000000000000000000" pitchFamily="2" charset="2"/>
              <a:buChar char="ü"/>
            </a:pPr>
            <a:r>
              <a:rPr lang="el-GR" dirty="0"/>
              <a:t>Δραματοποίηση κομβικών σκηνών που παρουσιάζουν εσωτερικές ή εξωτερικές συγκρούσεις χαρακτήρων, διλήμματα των ηρώων, κλπ.</a:t>
            </a:r>
          </a:p>
          <a:p>
            <a:pPr lvl="1">
              <a:buFont typeface="Wingdings" panose="05000000000000000000" pitchFamily="2" charset="2"/>
              <a:buChar char="ü"/>
            </a:pPr>
            <a:r>
              <a:rPr lang="el-GR" dirty="0"/>
              <a:t>Αλλαγή του αφηγητή της ιστορίας προκειμένου να δοθεί έμφαση στη σημασία της «φωνής» (φωνή ενηλίκου, άνδρα, γυναίκας, νέου, νέας)</a:t>
            </a:r>
          </a:p>
          <a:p>
            <a:r>
              <a:rPr lang="el-GR" b="1" dirty="0"/>
              <a:t>Σύγχρονη:</a:t>
            </a:r>
            <a:r>
              <a:rPr lang="el-GR" dirty="0"/>
              <a:t> Συζήτηση – παρουσίαση των εργασιών  </a:t>
            </a:r>
          </a:p>
        </p:txBody>
      </p:sp>
    </p:spTree>
    <p:extLst>
      <p:ext uri="{BB962C8B-B14F-4D97-AF65-F5344CB8AC3E}">
        <p14:creationId xmlns:p14="http://schemas.microsoft.com/office/powerpoint/2010/main" val="2003760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78295" y="238897"/>
            <a:ext cx="9830742" cy="774357"/>
          </a:xfrm>
        </p:spPr>
        <p:txBody>
          <a:bodyPr>
            <a:normAutofit fontScale="90000"/>
          </a:bodyPr>
          <a:lstStyle/>
          <a:p>
            <a:r>
              <a:rPr lang="el-GR" sz="2200" b="1" dirty="0"/>
              <a:t>Πηγές για διδακτική και ψυχαγωγική αξιοποίηση</a:t>
            </a:r>
            <a:br>
              <a:rPr lang="el-GR" sz="2200" b="1" dirty="0"/>
            </a:br>
            <a:r>
              <a:rPr lang="el-GR" sz="2200" dirty="0"/>
              <a:t>Ελεύθερη ψηφιακή βιβλιοθήκη </a:t>
            </a:r>
            <a:r>
              <a:rPr lang="en-US" sz="2200" dirty="0">
                <a:hlinkClick r:id="rId2"/>
              </a:rPr>
              <a:t>https://www.ebooks4greeks.gr/tag/audiobooks</a:t>
            </a:r>
            <a:br>
              <a:rPr lang="el-GR" sz="2200" dirty="0"/>
            </a:br>
            <a:r>
              <a:rPr lang="el-GR" sz="3200" b="1" dirty="0"/>
              <a:t> </a:t>
            </a:r>
            <a:endParaRPr lang="el-GR" sz="3200" dirty="0"/>
          </a:p>
        </p:txBody>
      </p:sp>
      <p:sp>
        <p:nvSpPr>
          <p:cNvPr id="3" name="Θέση περιεχομένου 2"/>
          <p:cNvSpPr>
            <a:spLocks noGrp="1"/>
          </p:cNvSpPr>
          <p:nvPr>
            <p:ph idx="1"/>
          </p:nvPr>
        </p:nvSpPr>
        <p:spPr>
          <a:xfrm>
            <a:off x="1484310" y="1318054"/>
            <a:ext cx="10018713" cy="5123935"/>
          </a:xfrm>
        </p:spPr>
        <p:txBody>
          <a:bodyPr/>
          <a:lstStyle/>
          <a:p>
            <a:endParaRPr lang="el-GR" dirty="0"/>
          </a:p>
          <a:p>
            <a:endParaRPr lang="el-GR" dirty="0"/>
          </a:p>
          <a:p>
            <a:endParaRPr lang="el-GR" dirty="0"/>
          </a:p>
          <a:p>
            <a:endParaRPr lang="el-GR" dirty="0"/>
          </a:p>
          <a:p>
            <a:endParaRPr lang="en-US" dirty="0"/>
          </a:p>
        </p:txBody>
      </p:sp>
      <p:pic>
        <p:nvPicPr>
          <p:cNvPr id="4" name="Εικόνα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87982">
            <a:off x="7249297" y="1136822"/>
            <a:ext cx="4320788" cy="1861752"/>
          </a:xfrm>
          <a:prstGeom prst="rect">
            <a:avLst/>
          </a:prstGeom>
        </p:spPr>
      </p:pic>
      <p:pic>
        <p:nvPicPr>
          <p:cNvPr id="5" name="Εικόνα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18584">
            <a:off x="994386" y="1288063"/>
            <a:ext cx="5387546" cy="4926228"/>
          </a:xfrm>
          <a:prstGeom prst="rect">
            <a:avLst/>
          </a:prstGeom>
        </p:spPr>
      </p:pic>
    </p:spTree>
    <p:extLst>
      <p:ext uri="{BB962C8B-B14F-4D97-AF65-F5344CB8AC3E}">
        <p14:creationId xmlns:p14="http://schemas.microsoft.com/office/powerpoint/2010/main" val="1477160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5189" y="0"/>
            <a:ext cx="9860324" cy="856735"/>
          </a:xfrm>
        </p:spPr>
        <p:txBody>
          <a:bodyPr>
            <a:noAutofit/>
          </a:bodyPr>
          <a:lstStyle/>
          <a:p>
            <a:r>
              <a:rPr lang="el-GR" sz="2000" b="1" dirty="0"/>
              <a:t>Πηγές για διδακτική και ψυχαγωγική αξιοποίηση</a:t>
            </a:r>
            <a:br>
              <a:rPr lang="el-GR" sz="2000" b="1" dirty="0"/>
            </a:br>
            <a:r>
              <a:rPr lang="el-GR" sz="2000" dirty="0"/>
              <a:t>Ελεύθερη ψηφιακή βιβλιοθήκη </a:t>
            </a:r>
            <a:r>
              <a:rPr lang="en-US" sz="2000" dirty="0">
                <a:hlinkClick r:id="rId2"/>
              </a:rPr>
              <a:t>https://www.ebooks4greeks.gr/tag/audiobooks</a:t>
            </a:r>
            <a:br>
              <a:rPr lang="el-GR" sz="2000" dirty="0"/>
            </a:br>
            <a:endParaRPr lang="el-GR" sz="2000" dirty="0"/>
          </a:p>
        </p:txBody>
      </p:sp>
      <p:pic>
        <p:nvPicPr>
          <p:cNvPr id="4" name="Θέση περιεχομένου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rot="874369">
            <a:off x="1155133" y="1166297"/>
            <a:ext cx="3929449" cy="3591698"/>
          </a:xfrm>
          <a:prstGeom prst="rect">
            <a:avLst/>
          </a:prstGeom>
        </p:spPr>
      </p:pic>
      <p:pic>
        <p:nvPicPr>
          <p:cNvPr id="5" name="Εικόνα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967911">
            <a:off x="5903658" y="934881"/>
            <a:ext cx="5329882" cy="5198076"/>
          </a:xfrm>
          <a:prstGeom prst="rect">
            <a:avLst/>
          </a:prstGeom>
        </p:spPr>
      </p:pic>
    </p:spTree>
    <p:extLst>
      <p:ext uri="{BB962C8B-B14F-4D97-AF65-F5344CB8AC3E}">
        <p14:creationId xmlns:p14="http://schemas.microsoft.com/office/powerpoint/2010/main" val="3000433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6289" y="371765"/>
            <a:ext cx="10006734" cy="976744"/>
          </a:xfrm>
        </p:spPr>
        <p:txBody>
          <a:bodyPr>
            <a:noAutofit/>
          </a:bodyPr>
          <a:lstStyle/>
          <a:p>
            <a:r>
              <a:rPr lang="el-GR" sz="3200" b="1" dirty="0"/>
              <a:t>Και ακόμη: πηγές για διδακτική και ψυχαγωγική αξιοποίηση για ..διδάσκοντες και διδασκόμενους </a:t>
            </a:r>
          </a:p>
        </p:txBody>
      </p:sp>
      <p:sp>
        <p:nvSpPr>
          <p:cNvPr id="3" name="Θέση περιεχομένου 2"/>
          <p:cNvSpPr>
            <a:spLocks noGrp="1"/>
          </p:cNvSpPr>
          <p:nvPr>
            <p:ph idx="1"/>
          </p:nvPr>
        </p:nvSpPr>
        <p:spPr>
          <a:xfrm>
            <a:off x="1274618" y="1662545"/>
            <a:ext cx="10228405" cy="4128655"/>
          </a:xfrm>
        </p:spPr>
        <p:txBody>
          <a:bodyPr>
            <a:normAutofit/>
          </a:bodyPr>
          <a:lstStyle/>
          <a:p>
            <a:r>
              <a:rPr lang="el-GR" dirty="0"/>
              <a:t>Το Εθνικό Θέατρο διαθέτει στην επίσημη ιστοσελίδα του πολλές και καλές παραστάσεις προηγούμενων ετών σε ψηφιακή μορφή. Η παρακολούθηση είναι δωρεάν. </a:t>
            </a:r>
            <a:r>
              <a:rPr lang="el-GR" dirty="0">
                <a:hlinkClick r:id="rId2"/>
              </a:rPr>
              <a:t>http://www.nt-archive.gr/</a:t>
            </a:r>
            <a:r>
              <a:rPr lang="el-GR" dirty="0"/>
              <a:t>  </a:t>
            </a:r>
          </a:p>
          <a:p>
            <a:r>
              <a:rPr lang="el-GR" dirty="0"/>
              <a:t> Το θέατρο «Πορεία» οργάνωσε ένα καθημερινό πρόγραμμα δωρεάν προβολών από τις 24/3 έως τις 4/4, με μια διαφορετική παράσταση κάθε μέρα. Οι παραστάσεις </a:t>
            </a:r>
            <a:r>
              <a:rPr lang="el-GR" dirty="0">
                <a:solidFill>
                  <a:srgbClr val="7030A0"/>
                </a:solidFill>
              </a:rPr>
              <a:t>είναι όλες σύγχρονες </a:t>
            </a:r>
            <a:r>
              <a:rPr lang="el-GR" dirty="0"/>
              <a:t>με δημοφιλείς ηθοποιούς. Ρίξτε μια ματιά στο πρόγραμμα: </a:t>
            </a:r>
            <a:r>
              <a:rPr lang="el-GR" dirty="0">
                <a:hlinkClick r:id="rId3"/>
              </a:rPr>
              <a:t>https://poreiatheatre.com/blog/article/342/dwrean-19-parastaseis-apo-arxeio-toy8eatroy-diaforetikh-parastash-ka8e-hmera/</a:t>
            </a:r>
            <a:r>
              <a:rPr lang="el-GR" dirty="0"/>
              <a:t>  </a:t>
            </a:r>
          </a:p>
          <a:p>
            <a:r>
              <a:rPr lang="el-GR" dirty="0"/>
              <a:t>31 /3 ‘Το κτήνος στο φεγγάρι’. </a:t>
            </a:r>
          </a:p>
        </p:txBody>
      </p:sp>
    </p:spTree>
    <p:extLst>
      <p:ext uri="{BB962C8B-B14F-4D97-AF65-F5344CB8AC3E}">
        <p14:creationId xmlns:p14="http://schemas.microsoft.com/office/powerpoint/2010/main" val="2306196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4310" y="184727"/>
            <a:ext cx="10034441" cy="1727200"/>
          </a:xfrm>
        </p:spPr>
        <p:txBody>
          <a:bodyPr/>
          <a:lstStyle/>
          <a:p>
            <a:r>
              <a:rPr lang="el-GR" b="1" dirty="0"/>
              <a:t>Πηγές για διδακτική και ψυχαγωγική αξιοποίηση </a:t>
            </a:r>
            <a:endParaRPr lang="el-GR" dirty="0"/>
          </a:p>
        </p:txBody>
      </p:sp>
      <p:sp>
        <p:nvSpPr>
          <p:cNvPr id="3" name="Θέση περιεχομένου 2"/>
          <p:cNvSpPr>
            <a:spLocks noGrp="1"/>
          </p:cNvSpPr>
          <p:nvPr>
            <p:ph idx="1"/>
          </p:nvPr>
        </p:nvSpPr>
        <p:spPr>
          <a:xfrm>
            <a:off x="1484310" y="1816819"/>
            <a:ext cx="10018713" cy="4073236"/>
          </a:xfrm>
        </p:spPr>
        <p:txBody>
          <a:bodyPr>
            <a:normAutofit lnSpcReduction="10000"/>
          </a:bodyPr>
          <a:lstStyle/>
          <a:p>
            <a:r>
              <a:rPr lang="el-GR" dirty="0"/>
              <a:t>Επίσης, πολλές θεατρικές ομάδες ανέβασαν τις παραστάσεις τους στο </a:t>
            </a:r>
            <a:r>
              <a:rPr lang="el-GR" dirty="0" err="1"/>
              <a:t>You</a:t>
            </a:r>
            <a:r>
              <a:rPr lang="el-GR" dirty="0"/>
              <a:t> </a:t>
            </a:r>
            <a:r>
              <a:rPr lang="el-GR" dirty="0" err="1"/>
              <a:t>Tube</a:t>
            </a:r>
            <a:r>
              <a:rPr lang="el-GR" dirty="0"/>
              <a:t> και στο </a:t>
            </a:r>
            <a:r>
              <a:rPr lang="el-GR" dirty="0" err="1"/>
              <a:t>Vimeo</a:t>
            </a:r>
            <a:r>
              <a:rPr lang="el-GR" dirty="0"/>
              <a:t>. </a:t>
            </a:r>
          </a:p>
          <a:p>
            <a:r>
              <a:rPr lang="el-GR" i="1" dirty="0">
                <a:solidFill>
                  <a:srgbClr val="7030A0"/>
                </a:solidFill>
              </a:rPr>
              <a:t>Μεταξύ Πειραιώς και Νεαπόλεως, του Γεωργίου Βιζυηνού</a:t>
            </a:r>
          </a:p>
          <a:p>
            <a:r>
              <a:rPr lang="el-GR" dirty="0">
                <a:hlinkClick r:id="rId2"/>
              </a:rPr>
              <a:t>https://www.youtube.com/watch?v=pmeO4pdfeuo</a:t>
            </a:r>
            <a:r>
              <a:rPr lang="el-GR" dirty="0"/>
              <a:t>  </a:t>
            </a:r>
          </a:p>
          <a:p>
            <a:r>
              <a:rPr lang="el-GR" i="1" dirty="0">
                <a:solidFill>
                  <a:srgbClr val="7030A0"/>
                </a:solidFill>
              </a:rPr>
              <a:t>Ο </a:t>
            </a:r>
            <a:r>
              <a:rPr lang="el-GR" i="1" dirty="0" err="1">
                <a:solidFill>
                  <a:srgbClr val="7030A0"/>
                </a:solidFill>
              </a:rPr>
              <a:t>Βυσσινόκηπος</a:t>
            </a:r>
            <a:r>
              <a:rPr lang="el-GR" i="1" dirty="0">
                <a:solidFill>
                  <a:srgbClr val="7030A0"/>
                </a:solidFill>
              </a:rPr>
              <a:t>, του Άντον </a:t>
            </a:r>
            <a:r>
              <a:rPr lang="el-GR" i="1" dirty="0" err="1">
                <a:solidFill>
                  <a:srgbClr val="7030A0"/>
                </a:solidFill>
              </a:rPr>
              <a:t>Τσέχωφ</a:t>
            </a:r>
            <a:r>
              <a:rPr lang="el-GR" i="1" dirty="0">
                <a:solidFill>
                  <a:srgbClr val="7030A0"/>
                </a:solidFill>
              </a:rPr>
              <a:t> </a:t>
            </a:r>
            <a:r>
              <a:rPr lang="el-GR" dirty="0">
                <a:hlinkClick r:id="rId3"/>
              </a:rPr>
              <a:t>https://www.youtube.com/watch?v=93hLKZlceVk&amp;feature=emb_title</a:t>
            </a:r>
            <a:r>
              <a:rPr lang="el-GR" dirty="0"/>
              <a:t>  </a:t>
            </a:r>
          </a:p>
          <a:p>
            <a:r>
              <a:rPr lang="el-GR" i="1" dirty="0">
                <a:solidFill>
                  <a:srgbClr val="7030A0"/>
                </a:solidFill>
              </a:rPr>
              <a:t>Ένας καλός λόγος </a:t>
            </a:r>
            <a:r>
              <a:rPr lang="el-GR" dirty="0"/>
              <a:t>https://vimeo.com/313173495 (όχι για μαθητές)</a:t>
            </a:r>
          </a:p>
          <a:p>
            <a:r>
              <a:rPr lang="el-GR" dirty="0">
                <a:solidFill>
                  <a:srgbClr val="7030A0"/>
                </a:solidFill>
              </a:rPr>
              <a:t>Ο θείος </a:t>
            </a:r>
            <a:r>
              <a:rPr lang="el-GR" dirty="0" err="1">
                <a:solidFill>
                  <a:srgbClr val="7030A0"/>
                </a:solidFill>
              </a:rPr>
              <a:t>Βάνιας</a:t>
            </a:r>
            <a:r>
              <a:rPr lang="el-GR" dirty="0">
                <a:solidFill>
                  <a:srgbClr val="7030A0"/>
                </a:solidFill>
              </a:rPr>
              <a:t>, </a:t>
            </a:r>
            <a:r>
              <a:rPr lang="el-GR" i="1" dirty="0">
                <a:solidFill>
                  <a:srgbClr val="7030A0"/>
                </a:solidFill>
              </a:rPr>
              <a:t>του Άντον </a:t>
            </a:r>
            <a:r>
              <a:rPr lang="el-GR" i="1" dirty="0" err="1">
                <a:solidFill>
                  <a:srgbClr val="7030A0"/>
                </a:solidFill>
              </a:rPr>
              <a:t>Τσέχωφ</a:t>
            </a:r>
            <a:r>
              <a:rPr lang="el-GR" i="1" dirty="0">
                <a:solidFill>
                  <a:srgbClr val="7030A0"/>
                </a:solidFill>
              </a:rPr>
              <a:t> </a:t>
            </a:r>
            <a:r>
              <a:rPr lang="el-GR" dirty="0">
                <a:hlinkClick r:id="rId4"/>
              </a:rPr>
              <a:t>https://www.youtube.com/watch?v=cPPw7UxH7_4</a:t>
            </a:r>
            <a:r>
              <a:rPr lang="el-GR" dirty="0"/>
              <a:t> </a:t>
            </a:r>
          </a:p>
        </p:txBody>
      </p:sp>
    </p:spTree>
    <p:extLst>
      <p:ext uri="{BB962C8B-B14F-4D97-AF65-F5344CB8AC3E}">
        <p14:creationId xmlns:p14="http://schemas.microsoft.com/office/powerpoint/2010/main" val="346674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717BD9-4A11-4E27-831C-CDFE0E9D805D}"/>
              </a:ext>
            </a:extLst>
          </p:cNvPr>
          <p:cNvSpPr>
            <a:spLocks noGrp="1"/>
          </p:cNvSpPr>
          <p:nvPr>
            <p:ph type="title"/>
          </p:nvPr>
        </p:nvSpPr>
        <p:spPr>
          <a:xfrm>
            <a:off x="1507524" y="353292"/>
            <a:ext cx="9921609" cy="668200"/>
          </a:xfrm>
        </p:spPr>
        <p:txBody>
          <a:bodyPr>
            <a:normAutofit fontScale="90000"/>
          </a:bodyPr>
          <a:lstStyle/>
          <a:p>
            <a:pPr>
              <a:lnSpc>
                <a:spcPct val="100000"/>
              </a:lnSpc>
              <a:spcBef>
                <a:spcPts val="0"/>
              </a:spcBef>
            </a:pPr>
            <a:br>
              <a:rPr lang="el-GR" b="1" dirty="0"/>
            </a:br>
            <a:r>
              <a:rPr lang="el-GR" b="1" dirty="0"/>
              <a:t>Ιστορία </a:t>
            </a:r>
            <a:br>
              <a:rPr lang="el-GR" b="1" dirty="0"/>
            </a:br>
            <a:endParaRPr lang="el-GR" sz="2700" b="1" dirty="0"/>
          </a:p>
        </p:txBody>
      </p:sp>
      <p:sp>
        <p:nvSpPr>
          <p:cNvPr id="3" name="Θέση περιεχομένου 2">
            <a:extLst>
              <a:ext uri="{FF2B5EF4-FFF2-40B4-BE49-F238E27FC236}">
                <a16:creationId xmlns:a16="http://schemas.microsoft.com/office/drawing/2014/main" id="{11A41E18-8A51-49E1-94A4-1A76D3B372E4}"/>
              </a:ext>
            </a:extLst>
          </p:cNvPr>
          <p:cNvSpPr>
            <a:spLocks noGrp="1"/>
          </p:cNvSpPr>
          <p:nvPr>
            <p:ph idx="1"/>
          </p:nvPr>
        </p:nvSpPr>
        <p:spPr>
          <a:xfrm>
            <a:off x="1260330" y="1348510"/>
            <a:ext cx="10515600" cy="4667250"/>
          </a:xfrm>
        </p:spPr>
        <p:txBody>
          <a:bodyPr>
            <a:normAutofit fontScale="92500" lnSpcReduction="20000"/>
          </a:bodyPr>
          <a:lstStyle/>
          <a:p>
            <a:pPr>
              <a:lnSpc>
                <a:spcPct val="120000"/>
              </a:lnSpc>
              <a:spcBef>
                <a:spcPts val="0"/>
              </a:spcBef>
            </a:pPr>
            <a:r>
              <a:rPr lang="el-GR" dirty="0"/>
              <a:t>Προτιμότερο είναι να μην ακολουθούμε λογική επαναλήψεων με σελίδες αλλά με θέματα</a:t>
            </a:r>
          </a:p>
          <a:p>
            <a:pPr>
              <a:lnSpc>
                <a:spcPct val="120000"/>
              </a:lnSpc>
              <a:spcBef>
                <a:spcPts val="0"/>
              </a:spcBef>
            </a:pPr>
            <a:r>
              <a:rPr lang="el-GR" dirty="0"/>
              <a:t>Επιλέγουμε να δίνουμε στα παιδιά δραστηριότητες συνθετικές / δημιουργικές σε όλες τις τάξεις </a:t>
            </a:r>
          </a:p>
          <a:p>
            <a:pPr>
              <a:lnSpc>
                <a:spcPct val="120000"/>
              </a:lnSpc>
              <a:spcBef>
                <a:spcPts val="0"/>
              </a:spcBef>
            </a:pPr>
            <a:r>
              <a:rPr lang="el-GR" dirty="0"/>
              <a:t>Ειδικά αν διδάσκουμε σε Γ’ Λυκείου οι δραστηριότητες αυτές να αφορούν κυρίως </a:t>
            </a:r>
            <a:r>
              <a:rPr lang="el-GR" b="1" dirty="0"/>
              <a:t>ανάλυση πηγών σε συνδυασμό </a:t>
            </a:r>
            <a:r>
              <a:rPr lang="el-GR" dirty="0"/>
              <a:t>με την ιστορική αφήγηση που περιλαμβάνεται στο βιβλίο</a:t>
            </a:r>
          </a:p>
          <a:p>
            <a:pPr>
              <a:lnSpc>
                <a:spcPct val="120000"/>
              </a:lnSpc>
              <a:spcBef>
                <a:spcPts val="0"/>
              </a:spcBef>
            </a:pPr>
            <a:r>
              <a:rPr lang="el-GR" dirty="0"/>
              <a:t>Αξιοποιούμε το </a:t>
            </a:r>
            <a:r>
              <a:rPr lang="el-GR" dirty="0" err="1"/>
              <a:t>Φωτόδεντρο</a:t>
            </a:r>
            <a:r>
              <a:rPr lang="el-GR" dirty="0"/>
              <a:t>, τις Ομάδες Προφορικής Ιστορίας  </a:t>
            </a:r>
            <a:r>
              <a:rPr lang="en-US">
                <a:hlinkClick r:id="rId2"/>
              </a:rPr>
              <a:t>http://oralhistorygroups.gr/links/</a:t>
            </a:r>
            <a:r>
              <a:rPr lang="el-GR"/>
              <a:t> , την </a:t>
            </a:r>
            <a:r>
              <a:rPr lang="el-GR" dirty="0"/>
              <a:t>ιστοσελίδα του ΕΛΙΑ, </a:t>
            </a:r>
            <a:r>
              <a:rPr lang="en-US" dirty="0"/>
              <a:t>(</a:t>
            </a:r>
            <a:r>
              <a:rPr lang="en-US" dirty="0">
                <a:hlinkClick r:id="rId3"/>
              </a:rPr>
              <a:t>http://www.elia.org.gr/</a:t>
            </a:r>
            <a:r>
              <a:rPr lang="en-US" dirty="0"/>
              <a:t>) </a:t>
            </a:r>
            <a:r>
              <a:rPr lang="el-GR" dirty="0"/>
              <a:t>του Ιδρύματος Μείζονος Ελληνισμού (</a:t>
            </a:r>
            <a:r>
              <a:rPr lang="en-US">
                <a:hlinkClick r:id="rId4"/>
              </a:rPr>
              <a:t>http://web.ime.gr/</a:t>
            </a:r>
            <a:r>
              <a:rPr lang="el-GR"/>
              <a:t> </a:t>
            </a:r>
            <a:r>
              <a:rPr lang="en-US"/>
              <a:t>) </a:t>
            </a:r>
          </a:p>
          <a:p>
            <a:pPr>
              <a:lnSpc>
                <a:spcPct val="120000"/>
              </a:lnSpc>
              <a:spcBef>
                <a:spcPts val="0"/>
              </a:spcBef>
            </a:pPr>
            <a:r>
              <a:rPr lang="el-GR"/>
              <a:t>Οι </a:t>
            </a:r>
            <a:r>
              <a:rPr lang="el-GR" dirty="0"/>
              <a:t>διδασκαλίες μας (εναλλασσόμενες σύγχρονες και ασύγχρονες) καλό είναι να έχουν τη μορφή μικρών και απλών ιστορικών </a:t>
            </a:r>
            <a:r>
              <a:rPr lang="en-US" dirty="0"/>
              <a:t>project</a:t>
            </a:r>
            <a:r>
              <a:rPr lang="el-GR" dirty="0"/>
              <a:t>, στη λογική που περιγράψαμε </a:t>
            </a:r>
          </a:p>
        </p:txBody>
      </p:sp>
    </p:spTree>
    <p:extLst>
      <p:ext uri="{BB962C8B-B14F-4D97-AF65-F5344CB8AC3E}">
        <p14:creationId xmlns:p14="http://schemas.microsoft.com/office/powerpoint/2010/main" val="1677775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6689" y="208005"/>
            <a:ext cx="10018714" cy="773545"/>
          </a:xfrm>
        </p:spPr>
        <p:txBody>
          <a:bodyPr>
            <a:normAutofit fontScale="90000"/>
          </a:bodyPr>
          <a:lstStyle/>
          <a:p>
            <a:r>
              <a:rPr lang="el-GR" b="1" dirty="0"/>
              <a:t>Τέλος, δεν ξεχνάμε τις δυσκολίες των παιδιών </a:t>
            </a:r>
          </a:p>
        </p:txBody>
      </p:sp>
      <p:sp>
        <p:nvSpPr>
          <p:cNvPr id="3" name="Θέση περιεχομένου 2"/>
          <p:cNvSpPr>
            <a:spLocks noGrp="1"/>
          </p:cNvSpPr>
          <p:nvPr>
            <p:ph idx="1"/>
          </p:nvPr>
        </p:nvSpPr>
        <p:spPr>
          <a:xfrm>
            <a:off x="1566689" y="1124125"/>
            <a:ext cx="10018714" cy="5134062"/>
          </a:xfrm>
        </p:spPr>
        <p:txBody>
          <a:bodyPr>
            <a:normAutofit fontScale="85000" lnSpcReduction="10000"/>
          </a:bodyPr>
          <a:lstStyle/>
          <a:p>
            <a:r>
              <a:rPr lang="el-GR" b="1" dirty="0"/>
              <a:t>Πιθανές αντιδράσεις </a:t>
            </a:r>
          </a:p>
          <a:p>
            <a:pPr lvl="1"/>
            <a:r>
              <a:rPr lang="el-GR" dirty="0"/>
              <a:t>Ενισχύεται η αίσθηση απώλειας ελέγχου, η οποία μπορεί να γενικευτεί και σε καταστάσεις που μέχρι πρότινος το παιδί ανταποκρινόταν με σιγουριά. Για παράδειγμα, μπορεί να υπάρξει δυσκολία ολοκλήρωσης δραστηριοτήτων που στο παρελθόν γίνονταν κανονικά   </a:t>
            </a:r>
          </a:p>
          <a:p>
            <a:pPr lvl="1"/>
            <a:r>
              <a:rPr lang="el-GR" dirty="0"/>
              <a:t>Διακόπτεται η φυσική τάξη των πραγμάτων και αυτό οδηγεί στην απώλεια σταθερότητας, διαταράσσοντας την ισορροπία του παιδιού και ενισχύοντας την ανασφάλειά του  </a:t>
            </a:r>
          </a:p>
          <a:p>
            <a:pPr lvl="1"/>
            <a:r>
              <a:rPr lang="el-GR" dirty="0"/>
              <a:t>Αυξάνεται το αίσθημα του φόβου, τόσο για τη δική τους υγεία και ασφάλεια όσο και των δικών τους  </a:t>
            </a:r>
          </a:p>
          <a:p>
            <a:pPr lvl="1"/>
            <a:r>
              <a:rPr lang="el-GR" dirty="0"/>
              <a:t>Δημιουργείται μια ανησυχία που αφορά στις συνέπειες της επιδημίας τόσο για την παρούσα φάση όσο και για το μέλλον </a:t>
            </a:r>
          </a:p>
          <a:p>
            <a:pPr lvl="1"/>
            <a:r>
              <a:rPr lang="el-GR" dirty="0"/>
              <a:t>Προκαλείται το αίσθημα της ανεπάρκειας σχετικά με τις επιδόσεις τους </a:t>
            </a:r>
          </a:p>
          <a:p>
            <a:pPr lvl="1"/>
            <a:r>
              <a:rPr lang="el-GR" dirty="0"/>
              <a:t>Παρατηρείται συχνά δυσκολία συγκέντρωσης και μείωση προηγούμενης υπεύθυνης συμπεριφοράς  </a:t>
            </a:r>
          </a:p>
          <a:p>
            <a:pPr lvl="1"/>
            <a:r>
              <a:rPr lang="el-GR" dirty="0"/>
              <a:t>Ενδέχεται να υπάρξει απώλεια ενδιαφέροντος για προηγούμενες αγαπημένες δραστηριότητες (προσωπικές και κοινωνικές)</a:t>
            </a:r>
          </a:p>
          <a:p>
            <a:pPr marL="0" indent="0" algn="r">
              <a:buNone/>
            </a:pPr>
            <a:r>
              <a:rPr lang="el-GR" dirty="0"/>
              <a:t>           (Από κείμενο της ένωσης ψυχολόγων) </a:t>
            </a:r>
          </a:p>
        </p:txBody>
      </p:sp>
    </p:spTree>
    <p:extLst>
      <p:ext uri="{BB962C8B-B14F-4D97-AF65-F5344CB8AC3E}">
        <p14:creationId xmlns:p14="http://schemas.microsoft.com/office/powerpoint/2010/main" val="387026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72281" y="251692"/>
            <a:ext cx="9830742" cy="967510"/>
          </a:xfrm>
        </p:spPr>
        <p:txBody>
          <a:bodyPr>
            <a:normAutofit fontScale="90000"/>
          </a:bodyPr>
          <a:lstStyle/>
          <a:p>
            <a:r>
              <a:rPr lang="el-GR" sz="3600" b="1" dirty="0"/>
              <a:t>Εργαλεία σύγχρονης </a:t>
            </a:r>
            <a:br>
              <a:rPr lang="en-US" sz="3600" b="1" dirty="0"/>
            </a:br>
            <a:r>
              <a:rPr lang="el-GR" sz="3600" b="1" dirty="0"/>
              <a:t>η πλατφόρμα </a:t>
            </a:r>
            <a:r>
              <a:rPr lang="en-US" sz="3600" b="1" dirty="0" err="1"/>
              <a:t>webex</a:t>
            </a:r>
            <a:r>
              <a:rPr lang="el-GR" b="1" dirty="0"/>
              <a:t> </a:t>
            </a:r>
          </a:p>
        </p:txBody>
      </p:sp>
      <p:sp>
        <p:nvSpPr>
          <p:cNvPr id="3" name="TextBox 2">
            <a:extLst>
              <a:ext uri="{FF2B5EF4-FFF2-40B4-BE49-F238E27FC236}">
                <a16:creationId xmlns:a16="http://schemas.microsoft.com/office/drawing/2014/main" id="{1D7AAAC1-EEF2-4D18-8ECE-26B61A446C79}"/>
              </a:ext>
            </a:extLst>
          </p:cNvPr>
          <p:cNvSpPr txBox="1"/>
          <p:nvPr/>
        </p:nvSpPr>
        <p:spPr>
          <a:xfrm>
            <a:off x="1672281" y="1627464"/>
            <a:ext cx="9697675" cy="3785652"/>
          </a:xfrm>
          <a:prstGeom prst="rect">
            <a:avLst/>
          </a:prstGeom>
          <a:noFill/>
        </p:spPr>
        <p:txBody>
          <a:bodyPr wrap="square" rtlCol="0">
            <a:spAutoFit/>
          </a:bodyPr>
          <a:lstStyle/>
          <a:p>
            <a:r>
              <a:rPr lang="el-GR" sz="4000" baseline="-25000" dirty="0" err="1"/>
              <a:t>Προαπαιτούμενα</a:t>
            </a:r>
            <a:r>
              <a:rPr lang="el-GR" sz="4000" baseline="-25000" dirty="0"/>
              <a:t> στοιχεία για την χρήση του </a:t>
            </a:r>
            <a:r>
              <a:rPr lang="en-US" sz="4000" baseline="-25000" dirty="0" err="1"/>
              <a:t>Webex</a:t>
            </a:r>
            <a:r>
              <a:rPr lang="en-US" sz="4000" baseline="-25000" dirty="0"/>
              <a:t> Meetings </a:t>
            </a:r>
            <a:r>
              <a:rPr lang="el-GR" sz="4000" baseline="-25000" dirty="0"/>
              <a:t>από τον καθηγητή:</a:t>
            </a:r>
            <a:endParaRPr lang="el-GR" sz="4000" dirty="0"/>
          </a:p>
          <a:p>
            <a:endParaRPr lang="el-GR" sz="4000" baseline="-25000" dirty="0"/>
          </a:p>
          <a:p>
            <a:r>
              <a:rPr lang="el-GR" sz="4000" baseline="-25000" dirty="0"/>
              <a:t>	Προσωπικός υπολογιστής με μικρόφωνο, ηχεία και κάμερα</a:t>
            </a:r>
          </a:p>
          <a:p>
            <a:endParaRPr lang="el-GR" sz="4000" baseline="-25000" dirty="0"/>
          </a:p>
          <a:p>
            <a:r>
              <a:rPr lang="el-GR" sz="4000" baseline="-25000" dirty="0"/>
              <a:t>	Σύνδεση στο διαδίκτυο</a:t>
            </a:r>
          </a:p>
          <a:p>
            <a:endParaRPr lang="el-GR" sz="4000" baseline="-25000" dirty="0"/>
          </a:p>
          <a:p>
            <a:r>
              <a:rPr lang="el-GR" sz="4000" baseline="-25000" dirty="0"/>
              <a:t>	Εγκατεστημένη εφαρμογή </a:t>
            </a:r>
            <a:r>
              <a:rPr lang="en-US" sz="4000" baseline="-25000" dirty="0" err="1"/>
              <a:t>Webex</a:t>
            </a:r>
            <a:r>
              <a:rPr lang="en-US" sz="4000" baseline="-25000" dirty="0"/>
              <a:t> Meetings</a:t>
            </a:r>
            <a:endParaRPr lang="el-GR" sz="4000" dirty="0"/>
          </a:p>
        </p:txBody>
      </p:sp>
    </p:spTree>
    <p:extLst>
      <p:ext uri="{BB962C8B-B14F-4D97-AF65-F5344CB8AC3E}">
        <p14:creationId xmlns:p14="http://schemas.microsoft.com/office/powerpoint/2010/main" val="1501709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6931" y="338809"/>
            <a:ext cx="6998137" cy="1054445"/>
          </a:xfrm>
        </p:spPr>
        <p:txBody>
          <a:bodyPr>
            <a:normAutofit/>
          </a:bodyPr>
          <a:lstStyle/>
          <a:p>
            <a:r>
              <a:rPr lang="el-GR" sz="4400" b="1" dirty="0"/>
              <a:t>Παραδείγματα</a:t>
            </a:r>
            <a:endParaRPr lang="el-GR" sz="4400" dirty="0"/>
          </a:p>
        </p:txBody>
      </p:sp>
      <p:sp>
        <p:nvSpPr>
          <p:cNvPr id="3" name="TextBox 2">
            <a:extLst>
              <a:ext uri="{FF2B5EF4-FFF2-40B4-BE49-F238E27FC236}">
                <a16:creationId xmlns:a16="http://schemas.microsoft.com/office/drawing/2014/main" id="{437AC5D8-ECA9-4AAE-A4B4-43CCF30D4FF9}"/>
              </a:ext>
            </a:extLst>
          </p:cNvPr>
          <p:cNvSpPr txBox="1"/>
          <p:nvPr/>
        </p:nvSpPr>
        <p:spPr>
          <a:xfrm>
            <a:off x="1837189" y="1393254"/>
            <a:ext cx="9521505" cy="495520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l-GR" dirty="0">
                <a:hlinkClick r:id="rId2"/>
              </a:rPr>
              <a:t>Ποιος ήταν ο Αλκιβιάδης – Αρχαία Ελληνικά Α’ Λυκείου</a:t>
            </a:r>
            <a:endParaRPr lang="el-GR" dirty="0"/>
          </a:p>
          <a:p>
            <a:pPr marL="285750" indent="-285750">
              <a:spcBef>
                <a:spcPts val="600"/>
              </a:spcBef>
              <a:spcAft>
                <a:spcPts val="600"/>
              </a:spcAft>
              <a:buFont typeface="Arial" panose="020B0604020202020204" pitchFamily="34" charset="0"/>
              <a:buChar char="•"/>
            </a:pPr>
            <a:r>
              <a:rPr lang="el-GR" dirty="0">
                <a:hlinkClick r:id="rId3"/>
              </a:rPr>
              <a:t>Από την πληροφορία στη γνώση και στην αφύπνιση – Νέα Ελληνική Γλώσσα Γ’ Λυκείου</a:t>
            </a:r>
            <a:endParaRPr lang="el-GR" dirty="0"/>
          </a:p>
          <a:p>
            <a:pPr marL="285750" indent="-285750">
              <a:spcBef>
                <a:spcPts val="600"/>
              </a:spcBef>
              <a:spcAft>
                <a:spcPts val="600"/>
              </a:spcAft>
              <a:buFont typeface="Arial" panose="020B0604020202020204" pitchFamily="34" charset="0"/>
              <a:buChar char="•"/>
            </a:pPr>
            <a:r>
              <a:rPr lang="el-GR" dirty="0">
                <a:hlinkClick r:id="rId4"/>
              </a:rPr>
              <a:t>Η κλασική εποχή – Ιστορία Α’ Γυμνασίου</a:t>
            </a:r>
            <a:endParaRPr lang="el-GR" dirty="0"/>
          </a:p>
          <a:p>
            <a:pPr marL="285750" indent="-285750">
              <a:spcBef>
                <a:spcPts val="600"/>
              </a:spcBef>
              <a:spcAft>
                <a:spcPts val="600"/>
              </a:spcAft>
              <a:buFont typeface="Arial" panose="020B0604020202020204" pitchFamily="34" charset="0"/>
              <a:buChar char="•"/>
            </a:pPr>
            <a:r>
              <a:rPr lang="el-GR" dirty="0">
                <a:hlinkClick r:id="rId5"/>
              </a:rPr>
              <a:t>Η αρχαϊκή εποχή – Ιστορία Α’ Γυμνασίου</a:t>
            </a:r>
            <a:endParaRPr lang="el-GR" dirty="0"/>
          </a:p>
          <a:p>
            <a:pPr marL="285750" indent="-285750">
              <a:spcBef>
                <a:spcPts val="600"/>
              </a:spcBef>
              <a:spcAft>
                <a:spcPts val="600"/>
              </a:spcAft>
              <a:buFont typeface="Arial" panose="020B0604020202020204" pitchFamily="34" charset="0"/>
              <a:buChar char="•"/>
            </a:pPr>
            <a:r>
              <a:rPr lang="el-GR" dirty="0">
                <a:hlinkClick r:id="rId6"/>
              </a:rPr>
              <a:t>Μία λέξη, πολλές σημασίες – Νέα Ελληνική Γλώσσα – Γ’ Γυμνασίου</a:t>
            </a:r>
            <a:endParaRPr lang="el-GR" dirty="0"/>
          </a:p>
          <a:p>
            <a:pPr marL="285750" indent="-285750">
              <a:spcBef>
                <a:spcPts val="600"/>
              </a:spcBef>
              <a:spcAft>
                <a:spcPts val="600"/>
              </a:spcAft>
              <a:buFont typeface="Arial" panose="020B0604020202020204" pitchFamily="34" charset="0"/>
              <a:buChar char="•"/>
            </a:pPr>
            <a:r>
              <a:rPr lang="el-GR" dirty="0">
                <a:hlinkClick r:id="rId7"/>
              </a:rPr>
              <a:t>Το ημερολόγιο της Άννας Φρανκ – Λογοτεχνία Γυμνάσιο</a:t>
            </a:r>
            <a:endParaRPr lang="el-GR" dirty="0"/>
          </a:p>
          <a:p>
            <a:pPr marL="285750" indent="-285750">
              <a:spcBef>
                <a:spcPts val="600"/>
              </a:spcBef>
              <a:spcAft>
                <a:spcPts val="600"/>
              </a:spcAft>
              <a:buFont typeface="Arial" panose="020B0604020202020204" pitchFamily="34" charset="0"/>
              <a:buChar char="•"/>
            </a:pPr>
            <a:r>
              <a:rPr lang="el-GR" u="sng" dirty="0">
                <a:hlinkClick r:id="rId8"/>
              </a:rPr>
              <a:t>Γ’ Λυκείου - Λογοτεχνία (σε </a:t>
            </a:r>
            <a:r>
              <a:rPr lang="en-US" u="sng" dirty="0">
                <a:hlinkClick r:id="rId8"/>
              </a:rPr>
              <a:t>Moodle</a:t>
            </a:r>
            <a:r>
              <a:rPr lang="el-GR" u="sng" dirty="0">
                <a:hlinkClick r:id="rId8"/>
              </a:rPr>
              <a:t>)</a:t>
            </a:r>
            <a:endParaRPr lang="el-GR" u="sng" dirty="0"/>
          </a:p>
          <a:p>
            <a:pPr marL="285750" indent="-285750">
              <a:spcBef>
                <a:spcPts val="600"/>
              </a:spcBef>
              <a:spcAft>
                <a:spcPts val="600"/>
              </a:spcAft>
              <a:buFont typeface="Arial" panose="020B0604020202020204" pitchFamily="34" charset="0"/>
              <a:buChar char="•"/>
            </a:pPr>
            <a:r>
              <a:rPr lang="el-GR" dirty="0">
                <a:hlinkClick r:id="rId9"/>
              </a:rPr>
              <a:t>Λογοτεχνία Γυμνασίου – ένα </a:t>
            </a:r>
            <a:r>
              <a:rPr lang="el-GR" u="sng" dirty="0">
                <a:hlinkClick r:id="rId9"/>
              </a:rPr>
              <a:t>ιστολόγιο με πολλές προτάσεις</a:t>
            </a:r>
            <a:endParaRPr lang="el-GR" u="sng" dirty="0"/>
          </a:p>
          <a:p>
            <a:pPr marL="285750" indent="-285750">
              <a:spcBef>
                <a:spcPts val="600"/>
              </a:spcBef>
              <a:spcAft>
                <a:spcPts val="600"/>
              </a:spcAft>
              <a:buFont typeface="Arial" panose="020B0604020202020204" pitchFamily="34" charset="0"/>
              <a:buChar char="•"/>
            </a:pPr>
            <a:r>
              <a:rPr lang="el-GR" dirty="0">
                <a:hlinkClick r:id="rId10"/>
              </a:rPr>
              <a:t>Ιστορία Προσανατολισμού Γ’ Λυκείου</a:t>
            </a:r>
            <a:r>
              <a:rPr lang="el-GR" dirty="0"/>
              <a:t>  (σε </a:t>
            </a:r>
            <a:r>
              <a:rPr lang="en-US" dirty="0" err="1"/>
              <a:t>moodle</a:t>
            </a:r>
            <a:r>
              <a:rPr lang="en-US" dirty="0"/>
              <a:t> - </a:t>
            </a:r>
            <a:r>
              <a:rPr lang="el-GR" dirty="0"/>
              <a:t>είσοδος ως επισκέπτης - πρόσβαση σε όλα εκτός από τα κουίζ)</a:t>
            </a:r>
            <a:endParaRPr lang="en-US" dirty="0"/>
          </a:p>
          <a:p>
            <a:pPr marL="285750" indent="-285750">
              <a:spcBef>
                <a:spcPts val="600"/>
              </a:spcBef>
              <a:spcAft>
                <a:spcPts val="600"/>
              </a:spcAft>
              <a:buFont typeface="Arial" panose="020B0604020202020204" pitchFamily="34" charset="0"/>
              <a:buChar char="•"/>
            </a:pPr>
            <a:r>
              <a:rPr lang="el-GR" dirty="0">
                <a:hlinkClick r:id="rId11"/>
              </a:rPr>
              <a:t>Φιλολογικά Γυμνασίου</a:t>
            </a:r>
            <a:endParaRPr lang="en-US" u="sng" dirty="0"/>
          </a:p>
          <a:p>
            <a:pPr marL="285750" indent="-285750">
              <a:spcBef>
                <a:spcPts val="600"/>
              </a:spcBef>
              <a:spcAft>
                <a:spcPts val="600"/>
              </a:spcAft>
              <a:buFont typeface="Arial" panose="020B0604020202020204" pitchFamily="34" charset="0"/>
              <a:buChar char="•"/>
            </a:pPr>
            <a:r>
              <a:rPr lang="el-GR" dirty="0"/>
              <a:t>Η ιστοσελίδα </a:t>
            </a:r>
            <a:r>
              <a:rPr lang="el-GR" u="sng" dirty="0">
                <a:hlinkClick r:id="rId12"/>
              </a:rPr>
              <a:t>“Ελληνικός Πολιτισμός”</a:t>
            </a:r>
            <a:r>
              <a:rPr lang="el-GR" dirty="0"/>
              <a:t> </a:t>
            </a:r>
          </a:p>
        </p:txBody>
      </p:sp>
    </p:spTree>
    <p:extLst>
      <p:ext uri="{BB962C8B-B14F-4D97-AF65-F5344CB8AC3E}">
        <p14:creationId xmlns:p14="http://schemas.microsoft.com/office/powerpoint/2010/main" val="992768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believe in yourself">
            <a:extLst>
              <a:ext uri="{FF2B5EF4-FFF2-40B4-BE49-F238E27FC236}">
                <a16:creationId xmlns:a16="http://schemas.microsoft.com/office/drawing/2014/main" id="{5D127824-DEF2-4FAB-B446-C6E8572CD4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56" y="25167"/>
            <a:ext cx="12096000" cy="68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55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1963" y="83888"/>
            <a:ext cx="9942672" cy="1065403"/>
          </a:xfrm>
        </p:spPr>
        <p:txBody>
          <a:bodyPr>
            <a:noAutofit/>
          </a:bodyPr>
          <a:lstStyle/>
          <a:p>
            <a:r>
              <a:rPr lang="el-GR" sz="3200" b="1" dirty="0"/>
              <a:t>Σύγχρονη - πλατφόρμα </a:t>
            </a:r>
            <a:r>
              <a:rPr lang="en-US" sz="3200" b="1" dirty="0" err="1"/>
              <a:t>webex</a:t>
            </a:r>
            <a:endParaRPr lang="el-GR" sz="3200" dirty="0"/>
          </a:p>
        </p:txBody>
      </p:sp>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945379" y="1233182"/>
            <a:ext cx="9010643" cy="5008228"/>
          </a:xfrm>
          <a:prstGeom prst="rect">
            <a:avLst/>
          </a:prstGeom>
        </p:spPr>
      </p:pic>
    </p:spTree>
    <p:extLst>
      <p:ext uri="{BB962C8B-B14F-4D97-AF65-F5344CB8AC3E}">
        <p14:creationId xmlns:p14="http://schemas.microsoft.com/office/powerpoint/2010/main" val="58906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89903" y="247136"/>
            <a:ext cx="9913121" cy="1202724"/>
          </a:xfrm>
        </p:spPr>
        <p:txBody>
          <a:bodyPr>
            <a:normAutofit/>
          </a:bodyPr>
          <a:lstStyle/>
          <a:p>
            <a:r>
              <a:rPr lang="el-GR" b="1" dirty="0"/>
              <a:t>Σύγχρονη - πλατφόρμα </a:t>
            </a:r>
            <a:r>
              <a:rPr lang="en-US" b="1" dirty="0" err="1"/>
              <a:t>webex</a:t>
            </a:r>
            <a:endParaRPr lang="el-GR" dirty="0"/>
          </a:p>
        </p:txBody>
      </p:sp>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224216" y="1565189"/>
            <a:ext cx="8410833" cy="4636173"/>
          </a:xfrm>
          <a:prstGeom prst="rect">
            <a:avLst/>
          </a:prstGeom>
        </p:spPr>
      </p:pic>
    </p:spTree>
    <p:extLst>
      <p:ext uri="{BB962C8B-B14F-4D97-AF65-F5344CB8AC3E}">
        <p14:creationId xmlns:p14="http://schemas.microsoft.com/office/powerpoint/2010/main" val="393656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3583" y="240958"/>
            <a:ext cx="9880170" cy="887626"/>
          </a:xfrm>
        </p:spPr>
        <p:txBody>
          <a:bodyPr>
            <a:normAutofit/>
          </a:bodyPr>
          <a:lstStyle/>
          <a:p>
            <a:r>
              <a:rPr lang="el-GR" sz="3100" b="1" dirty="0"/>
              <a:t>Σύγχρονη - πλατφόρμα </a:t>
            </a:r>
            <a:r>
              <a:rPr lang="en-US" sz="3100" b="1" dirty="0" err="1"/>
              <a:t>webex</a:t>
            </a:r>
            <a:endParaRPr lang="el-GR" sz="3100" dirty="0"/>
          </a:p>
        </p:txBody>
      </p:sp>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871227" y="1128583"/>
            <a:ext cx="9210630" cy="5605087"/>
          </a:xfrm>
          <a:prstGeom prst="rect">
            <a:avLst/>
          </a:prstGeom>
        </p:spPr>
      </p:pic>
    </p:spTree>
    <p:extLst>
      <p:ext uri="{BB962C8B-B14F-4D97-AF65-F5344CB8AC3E}">
        <p14:creationId xmlns:p14="http://schemas.microsoft.com/office/powerpoint/2010/main" val="383787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29946" y="247135"/>
            <a:ext cx="9773077" cy="734377"/>
          </a:xfrm>
        </p:spPr>
        <p:txBody>
          <a:bodyPr>
            <a:noAutofit/>
          </a:bodyPr>
          <a:lstStyle/>
          <a:p>
            <a:r>
              <a:rPr lang="el-GR" sz="2800" b="1" dirty="0"/>
              <a:t>Σύγχρονη - πλατφόρμα </a:t>
            </a:r>
            <a:r>
              <a:rPr lang="en-US" sz="2800" b="1" dirty="0" err="1"/>
              <a:t>webex</a:t>
            </a:r>
            <a:endParaRPr lang="el-GR" sz="2800" dirty="0"/>
          </a:p>
        </p:txBody>
      </p:sp>
      <p:pic>
        <p:nvPicPr>
          <p:cNvPr id="4" name="Θέση περιεχομένου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49710" y="1200457"/>
            <a:ext cx="8412344" cy="5532186"/>
          </a:xfrm>
          <a:prstGeom prst="rect">
            <a:avLst/>
          </a:prstGeom>
        </p:spPr>
      </p:pic>
    </p:spTree>
    <p:extLst>
      <p:ext uri="{BB962C8B-B14F-4D97-AF65-F5344CB8AC3E}">
        <p14:creationId xmlns:p14="http://schemas.microsoft.com/office/powerpoint/2010/main" val="1308751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Βιολετί">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Παράλλαξη">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αράλλαξη">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Παράλλαξη</Template>
  <TotalTime>1192</TotalTime>
  <Words>3588</Words>
  <Application>Microsoft Office PowerPoint</Application>
  <PresentationFormat>Ευρεία οθόνη</PresentationFormat>
  <Paragraphs>336</Paragraphs>
  <Slides>51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51</vt:i4>
      </vt:variant>
    </vt:vector>
  </HeadingPairs>
  <TitlesOfParts>
    <vt:vector size="55" baseType="lpstr">
      <vt:lpstr>Arial</vt:lpstr>
      <vt:lpstr>Corbel</vt:lpstr>
      <vt:lpstr>Wingdings</vt:lpstr>
      <vt:lpstr>Παράλλαξη</vt:lpstr>
      <vt:lpstr>Η διδασκαλία των φιλολογικών μαθημάτων σε ψηφιακό περιβάλλον: Θεωρητικές αρχές και διδακτικά παραδείγματα </vt:lpstr>
      <vt:lpstr>Το νέο πλαίσιο όπως έχει διαμορφωθεί </vt:lpstr>
      <vt:lpstr>Θεωρητικές και εμπειρικές διαπιστώσεις </vt:lpstr>
      <vt:lpstr>Τα δεδομένα μας </vt:lpstr>
      <vt:lpstr>Εργαλεία σύγχρονης  η πλατφόρμα webex </vt:lpstr>
      <vt:lpstr>Σύγχρονη - πλατφόρμα webex</vt:lpstr>
      <vt:lpstr>Σύγχρονη - πλατφόρμα webex</vt:lpstr>
      <vt:lpstr>Σύγχρονη - πλατφόρμα webex</vt:lpstr>
      <vt:lpstr>Σύγχρονη - πλατφόρμα webex</vt:lpstr>
      <vt:lpstr>Σύγχρονη - πλατφόρμα webex</vt:lpstr>
      <vt:lpstr>Πρακτικές συμβουλές </vt:lpstr>
      <vt:lpstr>Παρουσίαση του PowerPoint</vt:lpstr>
      <vt:lpstr>Ηλεκτρονική σχολική τάξη (e-class) </vt:lpstr>
      <vt:lpstr>Αναλυτικότερες πληροφορίες https://docs.openeclass.org/el:teacher</vt:lpstr>
      <vt:lpstr>Παρουσίαση του PowerPoint</vt:lpstr>
      <vt:lpstr>Παρουσίαση του PowerPoint</vt:lpstr>
      <vt:lpstr>Ηλεκτρονική σχολική τάξη (e-me)</vt:lpstr>
      <vt:lpstr>Ηλεκτρονική σχολική τάξη (e-me)</vt:lpstr>
      <vt:lpstr>Ηλεκτρονική σχολική τάξη (e-me)</vt:lpstr>
      <vt:lpstr>Ηλεκτρονική σχολική τάξη (e-me)</vt:lpstr>
      <vt:lpstr>Ηλεκτρονική σχολική τάξη (e-me)</vt:lpstr>
      <vt:lpstr>Ηλεκτρονική σχολική τάξη (e-me)</vt:lpstr>
      <vt:lpstr>Ηλεκτρονική σχολική τάξη (e-me)</vt:lpstr>
      <vt:lpstr>Ηλεκτρονική σχολική τάξη (e-me)</vt:lpstr>
      <vt:lpstr>Ηλεκτρονική σχολική τάξη (e-me)</vt:lpstr>
      <vt:lpstr>Τι μπορώ να κάνω διδακτικά στη σύγχρονη</vt:lpstr>
      <vt:lpstr>Επίσης για τη Γ’ Λυκείου </vt:lpstr>
      <vt:lpstr>Για τις άλλες τάξεις </vt:lpstr>
      <vt:lpstr>Με άλλα λόγια </vt:lpstr>
      <vt:lpstr>Παραδείγματα</vt:lpstr>
      <vt:lpstr>Ή μπορεί να γίνει αυτό και αντίστροφα </vt:lpstr>
      <vt:lpstr>Αρχαία Ελληνικά</vt:lpstr>
      <vt:lpstr>Νεοελληνική Γλώσσα </vt:lpstr>
      <vt:lpstr>Παράδειγμα από τη ΝΕΓ: Νεοελληνική γλώσσα  </vt:lpstr>
      <vt:lpstr>Παράδειγμα από τη ΝΕΓ: Νεοελληνική γλώσσα </vt:lpstr>
      <vt:lpstr>Παράδειγμα από τη ΝΕΓ: Νεοελληνική γλώσσα </vt:lpstr>
      <vt:lpstr>Παράδειγμα από τη ΝΕΓ: Νεοελληνική γλώσσα </vt:lpstr>
      <vt:lpstr>Παράδειγμα από τη ΝΕΓ: Νεοελληνική γλώσσα </vt:lpstr>
      <vt:lpstr>Υλικό</vt:lpstr>
      <vt:lpstr>Προτάσεις για τη Λογοτεχνία </vt:lpstr>
      <vt:lpstr>Α΄ φάση: Ασύγχρονη </vt:lpstr>
      <vt:lpstr>Β΄ Φάση</vt:lpstr>
      <vt:lpstr>Ασύγχρονη – Σύγχρονη </vt:lpstr>
      <vt:lpstr>Πηγές για διδακτική και ψυχαγωγική αξιοποίηση Ελεύθερη ψηφιακή βιβλιοθήκη https://www.ebooks4greeks.gr/tag/audiobooks  </vt:lpstr>
      <vt:lpstr>Πηγές για διδακτική και ψυχαγωγική αξιοποίηση Ελεύθερη ψηφιακή βιβλιοθήκη https://www.ebooks4greeks.gr/tag/audiobooks </vt:lpstr>
      <vt:lpstr>Και ακόμη: πηγές για διδακτική και ψυχαγωγική αξιοποίηση για ..διδάσκοντες και διδασκόμενους </vt:lpstr>
      <vt:lpstr>Πηγές για διδακτική και ψυχαγωγική αξιοποίηση </vt:lpstr>
      <vt:lpstr> Ιστορία  </vt:lpstr>
      <vt:lpstr>Τέλος, δεν ξεχνάμε τις δυσκολίες των παιδιών </vt:lpstr>
      <vt:lpstr>Παραδείγματα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 αποστάσεως διδασκαλία φιλολογικών μαθημάτων</dc:title>
  <dc:creator>User</dc:creator>
  <cp:lastModifiedBy>User</cp:lastModifiedBy>
  <cp:revision>95</cp:revision>
  <dcterms:created xsi:type="dcterms:W3CDTF">2020-03-24T07:21:41Z</dcterms:created>
  <dcterms:modified xsi:type="dcterms:W3CDTF">2020-04-08T07:48:04Z</dcterms:modified>
</cp:coreProperties>
</file>